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82" r:id="rId3"/>
    <p:sldId id="305" r:id="rId4"/>
    <p:sldId id="257" r:id="rId5"/>
    <p:sldId id="281" r:id="rId6"/>
    <p:sldId id="258" r:id="rId7"/>
    <p:sldId id="280" r:id="rId8"/>
    <p:sldId id="259" r:id="rId9"/>
    <p:sldId id="260" r:id="rId10"/>
    <p:sldId id="261" r:id="rId11"/>
    <p:sldId id="262" r:id="rId12"/>
    <p:sldId id="263" r:id="rId13"/>
    <p:sldId id="264" r:id="rId14"/>
    <p:sldId id="265" r:id="rId15"/>
    <p:sldId id="266" r:id="rId16"/>
    <p:sldId id="267" r:id="rId17"/>
    <p:sldId id="268" r:id="rId18"/>
    <p:sldId id="269" r:id="rId19"/>
    <p:sldId id="283" r:id="rId20"/>
    <p:sldId id="284" r:id="rId21"/>
    <p:sldId id="285" r:id="rId22"/>
    <p:sldId id="286" r:id="rId23"/>
    <p:sldId id="270" r:id="rId24"/>
    <p:sldId id="271" r:id="rId25"/>
    <p:sldId id="272" r:id="rId26"/>
    <p:sldId id="287" r:id="rId27"/>
    <p:sldId id="288" r:id="rId28"/>
    <p:sldId id="290" r:id="rId29"/>
    <p:sldId id="291" r:id="rId30"/>
    <p:sldId id="273" r:id="rId31"/>
    <p:sldId id="292" r:id="rId32"/>
    <p:sldId id="293" r:id="rId33"/>
    <p:sldId id="294" r:id="rId34"/>
    <p:sldId id="296" r:id="rId35"/>
    <p:sldId id="274" r:id="rId36"/>
    <p:sldId id="275" r:id="rId37"/>
    <p:sldId id="276" r:id="rId38"/>
    <p:sldId id="298" r:id="rId39"/>
    <p:sldId id="297" r:id="rId40"/>
    <p:sldId id="301" r:id="rId41"/>
    <p:sldId id="299" r:id="rId42"/>
    <p:sldId id="300" r:id="rId43"/>
    <p:sldId id="278" r:id="rId44"/>
    <p:sldId id="302" r:id="rId45"/>
    <p:sldId id="303" r:id="rId46"/>
    <p:sldId id="30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517510-BBD0-4013-8B36-A6FE28D0460F}">
          <p14:sldIdLst>
            <p14:sldId id="256"/>
            <p14:sldId id="282"/>
            <p14:sldId id="305"/>
            <p14:sldId id="257"/>
            <p14:sldId id="281"/>
            <p14:sldId id="258"/>
          </p14:sldIdLst>
        </p14:section>
        <p14:section name="HPV 101 for Immunizers" id="{25DB854F-7CF2-49C7-871D-08AC64AB177E}">
          <p14:sldIdLst>
            <p14:sldId id="280"/>
            <p14:sldId id="259"/>
            <p14:sldId id="260"/>
            <p14:sldId id="261"/>
            <p14:sldId id="262"/>
            <p14:sldId id="263"/>
            <p14:sldId id="264"/>
            <p14:sldId id="265"/>
            <p14:sldId id="266"/>
            <p14:sldId id="267"/>
            <p14:sldId id="268"/>
            <p14:sldId id="269"/>
            <p14:sldId id="283"/>
            <p14:sldId id="284"/>
            <p14:sldId id="285"/>
            <p14:sldId id="286"/>
          </p14:sldIdLst>
        </p14:section>
        <p14:section name="How to talk about vaccination" id="{7AD02076-BBEE-46CC-9758-6AAB1A9DABDA}">
          <p14:sldIdLst>
            <p14:sldId id="270"/>
            <p14:sldId id="271"/>
            <p14:sldId id="272"/>
            <p14:sldId id="287"/>
            <p14:sldId id="288"/>
            <p14:sldId id="290"/>
            <p14:sldId id="291"/>
            <p14:sldId id="273"/>
            <p14:sldId id="292"/>
            <p14:sldId id="293"/>
            <p14:sldId id="294"/>
            <p14:sldId id="296"/>
            <p14:sldId id="274"/>
          </p14:sldIdLst>
        </p14:section>
        <p14:section name="Manage Shot Discomfort" id="{049EEB2B-3573-4FE3-A945-C63F59CD6F02}">
          <p14:sldIdLst>
            <p14:sldId id="275"/>
            <p14:sldId id="276"/>
            <p14:sldId id="298"/>
            <p14:sldId id="297"/>
          </p14:sldIdLst>
        </p14:section>
        <p14:section name="Be an HPV Vaccine Champion" id="{8AC58696-0F13-4047-AE51-CCA9245720EA}">
          <p14:sldIdLst>
            <p14:sldId id="301"/>
            <p14:sldId id="299"/>
            <p14:sldId id="300"/>
            <p14:sldId id="278"/>
            <p14:sldId id="302"/>
            <p14:sldId id="303"/>
            <p14:sldId id="30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Sienko" initials="JS" lastIdx="5" clrIdx="0">
    <p:extLst>
      <p:ext uri="{19B8F6BF-5375-455C-9EA6-DF929625EA0E}">
        <p15:presenceInfo xmlns:p15="http://schemas.microsoft.com/office/powerpoint/2012/main" userId="S::Jennifer.Sienko@cancer.org::d9b0fbb4-1fe0-4de0-a0bc-e785db3af3ec" providerId="AD"/>
      </p:ext>
    </p:extLst>
  </p:cmAuthor>
  <p:cmAuthor id="2" name="Elizabeth Kostas-Polston" initials="EK" lastIdx="15" clrIdx="1">
    <p:extLst>
      <p:ext uri="{19B8F6BF-5375-455C-9EA6-DF929625EA0E}">
        <p15:presenceInfo xmlns:p15="http://schemas.microsoft.com/office/powerpoint/2012/main" userId="0c4d3152860a28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682"/>
    <a:srgbClr val="81BBC1"/>
    <a:srgbClr val="B2BC35"/>
    <a:srgbClr val="0875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3015" autoAdjust="0"/>
  </p:normalViewPr>
  <p:slideViewPr>
    <p:cSldViewPr snapToGrid="0">
      <p:cViewPr varScale="1">
        <p:scale>
          <a:sx n="45" d="100"/>
          <a:sy n="45" d="100"/>
        </p:scale>
        <p:origin x="212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70B82D-353F-4795-B588-E5EF321E7693}" type="datetimeFigureOut">
              <a:rPr lang="en-US" smtClean="0"/>
              <a:t>3/12/2020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D7D802-7BC1-44D5-80DD-A677CD2CB2C7}" type="slidenum">
              <a:rPr lang="en-US" smtClean="0"/>
              <a:t>‹#›</a:t>
            </a:fld>
            <a:endParaRPr lang="en-US"/>
          </a:p>
        </p:txBody>
      </p:sp>
    </p:spTree>
    <p:extLst>
      <p:ext uri="{BB962C8B-B14F-4D97-AF65-F5344CB8AC3E}">
        <p14:creationId xmlns:p14="http://schemas.microsoft.com/office/powerpoint/2010/main" val="3464500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pvroundtable.org/getitdone-resourc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immunizecolorado.org/uploads/Motivational-Interviewing-slides.pdf"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youtube.com/watch?v=yZ6vL7s1tZ0"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Trainers*</a:t>
            </a:r>
          </a:p>
          <a:p>
            <a:r>
              <a:rPr lang="en-US" dirty="0"/>
              <a:t>Feel free to add a slide after this one with the name of your clinic, system or hospital to help you personalize the training to your team.</a:t>
            </a:r>
          </a:p>
        </p:txBody>
      </p:sp>
      <p:sp>
        <p:nvSpPr>
          <p:cNvPr id="4" name="Slide Number Placeholder 3"/>
          <p:cNvSpPr>
            <a:spLocks noGrp="1"/>
          </p:cNvSpPr>
          <p:nvPr>
            <p:ph type="sldNum" sz="quarter" idx="5"/>
          </p:nvPr>
        </p:nvSpPr>
        <p:spPr/>
        <p:txBody>
          <a:bodyPr/>
          <a:lstStyle/>
          <a:p>
            <a:fld id="{76D7D802-7BC1-44D5-80DD-A677CD2CB2C7}" type="slidenum">
              <a:rPr lang="en-US" smtClean="0"/>
              <a:t>1</a:t>
            </a:fld>
            <a:endParaRPr lang="en-US"/>
          </a:p>
        </p:txBody>
      </p:sp>
    </p:spTree>
    <p:extLst>
      <p:ext uri="{BB962C8B-B14F-4D97-AF65-F5344CB8AC3E}">
        <p14:creationId xmlns:p14="http://schemas.microsoft.com/office/powerpoint/2010/main" val="98286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HPV vaccine is highly effective.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HPV vaccine provides almost 100% protection from targeted HPV types if all doses are received at the correct intervals and if it is given before exposure.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All HPV vaccines were found to provide nearly 100% protection against persistent cervical infections with HPV types 16 and 18 and the cervical cell changes these persistent infections can cause. Gardasil® 9 was found to be nearly 100% effective in preventing cervical, vaginal, and vulvar disease caused by the five additional HPV types (31, 33, 45, 52, and 58) that it targets.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Since the introduction of the HPV vaccine:</a:t>
            </a:r>
          </a:p>
          <a:p>
            <a:pPr lvl="1"/>
            <a:r>
              <a:rPr lang="en-US" sz="1200" b="0" i="0" u="none" strike="noStrike" kern="1200" baseline="0" dirty="0">
                <a:solidFill>
                  <a:schemeClr val="tx1"/>
                </a:solidFill>
                <a:latin typeface="+mn-lt"/>
                <a:ea typeface="+mn-ea"/>
                <a:cs typeface="+mn-cs"/>
              </a:rPr>
              <a:t>• Infections with HPV 16 and 18 decreased by 83% among girls aged 15–19 years and by 66% among women aged 20–24 years.</a:t>
            </a:r>
          </a:p>
          <a:p>
            <a:pPr lvl="1"/>
            <a:r>
              <a:rPr lang="en-US" sz="1200" b="0" i="0" u="none" strike="noStrike" kern="1200" baseline="0" dirty="0">
                <a:solidFill>
                  <a:schemeClr val="tx1"/>
                </a:solidFill>
                <a:latin typeface="+mn-lt"/>
                <a:ea typeface="+mn-ea"/>
                <a:cs typeface="+mn-cs"/>
              </a:rPr>
              <a:t>• Diagnoses of anogenital warts decreased by 67% among girls aged 15–19 years and by 54% among women aged 20–24 years.</a:t>
            </a:r>
          </a:p>
          <a:p>
            <a:pPr lvl="1"/>
            <a:r>
              <a:rPr lang="en-US" sz="1200" b="0" i="0" u="none" strike="noStrike" kern="1200" baseline="0" dirty="0">
                <a:solidFill>
                  <a:schemeClr val="tx1"/>
                </a:solidFill>
                <a:latin typeface="+mn-lt"/>
                <a:ea typeface="+mn-ea"/>
                <a:cs typeface="+mn-cs"/>
              </a:rPr>
              <a:t>• The prevalence of precancerous lesions that can lead to cervical cancer decreased by 51% among girls aged 15–19 years and by 31% among women aged 20–24 years.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HPV vaccine is also effective in preventing anal cell changes caused by persistent infection and genital warts.</a:t>
            </a:r>
            <a:endParaRPr lang="en-US" dirty="0"/>
          </a:p>
        </p:txBody>
      </p:sp>
      <p:sp>
        <p:nvSpPr>
          <p:cNvPr id="4" name="Slide Number Placeholder 3"/>
          <p:cNvSpPr>
            <a:spLocks noGrp="1"/>
          </p:cNvSpPr>
          <p:nvPr>
            <p:ph type="sldNum" sz="quarter" idx="5"/>
          </p:nvPr>
        </p:nvSpPr>
        <p:spPr/>
        <p:txBody>
          <a:bodyPr/>
          <a:lstStyle/>
          <a:p>
            <a:fld id="{76D7D802-7BC1-44D5-80DD-A677CD2CB2C7}" type="slidenum">
              <a:rPr lang="en-US" smtClean="0"/>
              <a:t>12</a:t>
            </a:fld>
            <a:endParaRPr lang="en-US"/>
          </a:p>
        </p:txBody>
      </p:sp>
    </p:spTree>
    <p:extLst>
      <p:ext uri="{BB962C8B-B14F-4D97-AF65-F5344CB8AC3E}">
        <p14:creationId xmlns:p14="http://schemas.microsoft.com/office/powerpoint/2010/main" val="578273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All vaccines used in the United States, including the HPV vaccine, are required to go through years of extensive safety testing before they are licensed by the U.S. Food and Drug Administration (FDA). As with all approved vaccines, the CDC and the FDA continuously monitor the safety of HPV vaccines after they are licensed. The most recent safety data review for HPV vaccines continue to show that these vaccines are safe.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Common side effects are mild and include pain, redness or swelling in the arm where the shot was given, headache, nausea and dizziness.  Fainting (syncope) after getting a shot is more common in teens than in young children or adults. Just as medical procedures such as drawing blood can make you feel faint, injections – including vaccinations – can make people feel dizzy. To keep people from getting hurt from fainting, patients should be seated or lying down during treatment and remain in that position for 15 minutes after the vaccine is given.</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6D7D802-7BC1-44D5-80DD-A677CD2CB2C7}" type="slidenum">
              <a:rPr lang="en-US" smtClean="0"/>
              <a:t>13</a:t>
            </a:fld>
            <a:endParaRPr lang="en-US"/>
          </a:p>
        </p:txBody>
      </p:sp>
    </p:spTree>
    <p:extLst>
      <p:ext uri="{BB962C8B-B14F-4D97-AF65-F5344CB8AC3E}">
        <p14:creationId xmlns:p14="http://schemas.microsoft.com/office/powerpoint/2010/main" val="196283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CDC recommends routine HPV vaccination for all adolescents at age 11 or 12 years of age but the series can be started at 9 years of age.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Vaccination is also recommended for males and females age 13 through 26 who have not been vaccinated previously or who have not completed the vaccination series.28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HPV vaccination works best when given before age 13.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Cancer protection decreases as age at vaccination increases.  Although the vaccine has been approved by the FDA for males and females through age 45, the Advisory Committee on Immunization Practices (ACIP) does not recommend routine vaccination of people older than 26. Instead, they recommend shared clinical decision making for adults who were not previously vaccinated. </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For people 27 to 45 years old who have not started the vaccines or who have started but not completed the series, it’s important to know that vaccination at older ages is less effective in lowering cancer risk.</a:t>
            </a:r>
            <a:endParaRPr lang="en-US" dirty="0"/>
          </a:p>
        </p:txBody>
      </p:sp>
      <p:sp>
        <p:nvSpPr>
          <p:cNvPr id="4" name="Slide Number Placeholder 3"/>
          <p:cNvSpPr>
            <a:spLocks noGrp="1"/>
          </p:cNvSpPr>
          <p:nvPr>
            <p:ph type="sldNum" sz="quarter" idx="5"/>
          </p:nvPr>
        </p:nvSpPr>
        <p:spPr/>
        <p:txBody>
          <a:bodyPr/>
          <a:lstStyle/>
          <a:p>
            <a:fld id="{76D7D802-7BC1-44D5-80DD-A677CD2CB2C7}" type="slidenum">
              <a:rPr lang="en-US" smtClean="0"/>
              <a:t>14</a:t>
            </a:fld>
            <a:endParaRPr lang="en-US"/>
          </a:p>
        </p:txBody>
      </p:sp>
    </p:spTree>
    <p:extLst>
      <p:ext uri="{BB962C8B-B14F-4D97-AF65-F5344CB8AC3E}">
        <p14:creationId xmlns:p14="http://schemas.microsoft.com/office/powerpoint/2010/main" val="2624909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Studies suggest that HPV vaccines offer long-lasting protection against HPV infection and, therefore, the disease caused by HPV infection.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Continued protection against high-grade cervical, vaginal and vulvar neoplasia has been observed through at least 10 years following vaccination, and persistent antibody levels and protection against HPV infection have also been reported up to 10 years following vaccination.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Duration of protection provided by HPV vaccination will continue to be studied and experts expect protection will last much longer. </a:t>
            </a:r>
            <a:endParaRPr lang="en-US" dirty="0"/>
          </a:p>
        </p:txBody>
      </p:sp>
      <p:sp>
        <p:nvSpPr>
          <p:cNvPr id="4" name="Slide Number Placeholder 3"/>
          <p:cNvSpPr>
            <a:spLocks noGrp="1"/>
          </p:cNvSpPr>
          <p:nvPr>
            <p:ph type="sldNum" sz="quarter" idx="5"/>
          </p:nvPr>
        </p:nvSpPr>
        <p:spPr/>
        <p:txBody>
          <a:bodyPr/>
          <a:lstStyle/>
          <a:p>
            <a:fld id="{76D7D802-7BC1-44D5-80DD-A677CD2CB2C7}" type="slidenum">
              <a:rPr lang="en-US" smtClean="0"/>
              <a:t>15</a:t>
            </a:fld>
            <a:endParaRPr lang="en-US"/>
          </a:p>
        </p:txBody>
      </p:sp>
    </p:spTree>
    <p:extLst>
      <p:ext uri="{BB962C8B-B14F-4D97-AF65-F5344CB8AC3E}">
        <p14:creationId xmlns:p14="http://schemas.microsoft.com/office/powerpoint/2010/main" val="1651449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CDC recommends routine HPV vaccination for all adolescents at age 11 or 12 years of age but the series can be started at 9 years of age.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given at the recommended age, patients will need fewer doses to be protected. On-time vaccination = FEWER doses in the series.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Adolescents need 2 or 3 doses depending on age at initial vaccination.</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2-DOSE SCHEDULE:</a:t>
            </a:r>
            <a:br>
              <a:rPr lang="en-US" sz="1200" b="1"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Recommended for adolescents who get the first dose before their 15th birthday.</a:t>
            </a:r>
          </a:p>
          <a:p>
            <a:r>
              <a:rPr lang="en-US" sz="1200" b="0" i="0" u="none" strike="noStrike" kern="1200" baseline="0" dirty="0">
                <a:solidFill>
                  <a:schemeClr val="tx1"/>
                </a:solidFill>
                <a:latin typeface="+mn-lt"/>
                <a:ea typeface="+mn-ea"/>
                <a:cs typeface="+mn-cs"/>
              </a:rPr>
              <a:t>The second dose should be given 6-12 months after the first dose </a:t>
            </a:r>
            <a:r>
              <a:rPr lang="en-US" sz="1200" b="1" i="0" u="none" strike="noStrike" kern="1200" baseline="0" dirty="0">
                <a:solidFill>
                  <a:schemeClr val="tx1"/>
                </a:solidFill>
                <a:latin typeface="+mn-lt"/>
                <a:ea typeface="+mn-ea"/>
                <a:cs typeface="+mn-cs"/>
              </a:rPr>
              <a:t>(0, 6-12 schedule)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3-DOSES SCHEDULE:</a:t>
            </a:r>
          </a:p>
          <a:p>
            <a:r>
              <a:rPr lang="en-US" sz="1200" b="0" i="0" u="none" strike="noStrike" kern="1200" baseline="0" dirty="0">
                <a:solidFill>
                  <a:schemeClr val="tx1"/>
                </a:solidFill>
                <a:latin typeface="+mn-lt"/>
                <a:ea typeface="+mn-ea"/>
                <a:cs typeface="+mn-cs"/>
              </a:rPr>
              <a:t>Recommended for adolescents who get their first dose on or after their 15th birthday, and for people with certain immunocompromising conditions.</a:t>
            </a:r>
          </a:p>
          <a:p>
            <a:r>
              <a:rPr lang="en-US" sz="1200" b="0" i="0" u="none" strike="noStrike" kern="1200" baseline="0" dirty="0">
                <a:solidFill>
                  <a:schemeClr val="tx1"/>
                </a:solidFill>
                <a:latin typeface="+mn-lt"/>
                <a:ea typeface="+mn-ea"/>
                <a:cs typeface="+mn-cs"/>
              </a:rPr>
              <a:t>The second dose is recommended 1-2 months after the first dose, and the third dose is recommended 6 months after the first dose </a:t>
            </a:r>
            <a:r>
              <a:rPr lang="en-US" sz="1200" b="1" i="0" u="none" strike="noStrike" kern="1200" baseline="0" dirty="0">
                <a:solidFill>
                  <a:schemeClr val="tx1"/>
                </a:solidFill>
                <a:latin typeface="+mn-lt"/>
                <a:ea typeface="+mn-ea"/>
                <a:cs typeface="+mn-cs"/>
              </a:rPr>
              <a:t>(0, 1-2, 6 month schedule).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The HPV vaccine can be administered safely at the same visit as other vaccines recommended for adolescents at ages 11 or 12 years, such as tetanus toxoid, reduced diphtheria toxoid and acellular pertussis (Tdap) vaccine; quadrivalent meningococcal conjugate (</a:t>
            </a:r>
            <a:r>
              <a:rPr lang="en-US" sz="1200" b="1" i="0" u="none" strike="noStrike" kern="1200" baseline="0" dirty="0" err="1">
                <a:solidFill>
                  <a:schemeClr val="tx1"/>
                </a:solidFill>
                <a:latin typeface="+mn-lt"/>
                <a:ea typeface="+mn-ea"/>
                <a:cs typeface="+mn-cs"/>
              </a:rPr>
              <a:t>MenACWY</a:t>
            </a:r>
            <a:r>
              <a:rPr lang="en-US" sz="1200" b="1" i="0" u="none" strike="noStrike" kern="1200" baseline="0" dirty="0">
                <a:solidFill>
                  <a:schemeClr val="tx1"/>
                </a:solidFill>
                <a:latin typeface="+mn-lt"/>
                <a:ea typeface="+mn-ea"/>
                <a:cs typeface="+mn-cs"/>
              </a:rPr>
              <a:t>) vaccine; and influenza vaccine.</a:t>
            </a:r>
            <a:endParaRPr lang="en-US" b="1" dirty="0"/>
          </a:p>
        </p:txBody>
      </p:sp>
      <p:sp>
        <p:nvSpPr>
          <p:cNvPr id="4" name="Slide Number Placeholder 3"/>
          <p:cNvSpPr>
            <a:spLocks noGrp="1"/>
          </p:cNvSpPr>
          <p:nvPr>
            <p:ph type="sldNum" sz="quarter" idx="5"/>
          </p:nvPr>
        </p:nvSpPr>
        <p:spPr/>
        <p:txBody>
          <a:bodyPr/>
          <a:lstStyle/>
          <a:p>
            <a:fld id="{76D7D802-7BC1-44D5-80DD-A677CD2CB2C7}" type="slidenum">
              <a:rPr lang="en-US" smtClean="0"/>
              <a:t>16</a:t>
            </a:fld>
            <a:endParaRPr lang="en-US"/>
          </a:p>
        </p:txBody>
      </p:sp>
    </p:spTree>
    <p:extLst>
      <p:ext uri="{BB962C8B-B14F-4D97-AF65-F5344CB8AC3E}">
        <p14:creationId xmlns:p14="http://schemas.microsoft.com/office/powerpoint/2010/main" val="3757915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HPV vaccines CAN safely be given to adolescents:</a:t>
            </a:r>
          </a:p>
          <a:p>
            <a:endParaRPr lang="en-US" sz="1200" b="1"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With Minor acute illnesses, such as diarrhea or mild upper respiratory tract infections, with or without fever </a:t>
            </a:r>
          </a:p>
          <a:p>
            <a:pPr marL="0" indent="0">
              <a:buNone/>
            </a:pPr>
            <a:endParaRPr lang="en-US" sz="1200" b="0" i="0" u="none" strike="noStrike" kern="1200" baseline="0" dirty="0">
              <a:solidFill>
                <a:schemeClr val="tx1"/>
              </a:solidFill>
              <a:latin typeface="+mn-lt"/>
              <a:ea typeface="+mn-ea"/>
              <a:cs typeface="+mn-cs"/>
            </a:endParaRPr>
          </a:p>
          <a:p>
            <a:pPr marL="228600" indent="-228600">
              <a:buAutoNum type="arabicPeriod" startAt="2"/>
            </a:pPr>
            <a:r>
              <a:rPr lang="en-US" sz="1200" b="0" i="0" u="none" strike="noStrike" kern="1200" baseline="0" dirty="0">
                <a:solidFill>
                  <a:schemeClr val="tx1"/>
                </a:solidFill>
                <a:latin typeface="+mn-lt"/>
                <a:ea typeface="+mn-ea"/>
                <a:cs typeface="+mn-cs"/>
              </a:rPr>
              <a:t>Anyone with immunocompromising conditions, including certain diseases or taking certain medications. However, the immune response to vaccination and effectiveness of the vaccine might be less than in people with a normally functioning immune system. </a:t>
            </a:r>
          </a:p>
          <a:p>
            <a:pPr marL="228600" indent="-228600">
              <a:buAutoNum type="arabicPeriod" startAt="2"/>
            </a:pP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HPV vaccines should not be given to:</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Anyone with a history of allergies to any vaccine component.  </a:t>
            </a:r>
            <a:r>
              <a:rPr lang="en-US" sz="1200" b="1" i="0" u="none" strike="noStrike" kern="1200" baseline="0" dirty="0">
                <a:solidFill>
                  <a:schemeClr val="tx1"/>
                </a:solidFill>
                <a:latin typeface="+mn-lt"/>
                <a:ea typeface="+mn-ea"/>
                <a:cs typeface="+mn-cs"/>
              </a:rPr>
              <a:t>Gardasil® 9 is not recommended for people with immediate hypersensitivity to yeas</a:t>
            </a:r>
            <a:r>
              <a:rPr lang="en-US" sz="1200" b="0" i="0" u="none" strike="noStrike" kern="1200" baseline="0" dirty="0">
                <a:solidFill>
                  <a:schemeClr val="tx1"/>
                </a:solidFill>
                <a:latin typeface="+mn-lt"/>
                <a:ea typeface="+mn-ea"/>
                <a:cs typeface="+mn-cs"/>
              </a:rPr>
              <a:t>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a:t>
            </a:r>
            <a:r>
              <a:rPr lang="en-US" sz="1200" b="1" i="0" u="none" strike="noStrike" kern="1200" baseline="0" dirty="0">
                <a:solidFill>
                  <a:schemeClr val="tx1"/>
                </a:solidFill>
                <a:latin typeface="+mn-lt"/>
                <a:ea typeface="+mn-ea"/>
                <a:cs typeface="+mn-cs"/>
              </a:rPr>
              <a:t>Patients with moderate to severe acute illnesses. In these cases, patients should wait until the illness improves before getting vaccinated.</a:t>
            </a:r>
            <a:endParaRPr lang="en-US" b="1" dirty="0"/>
          </a:p>
        </p:txBody>
      </p:sp>
      <p:sp>
        <p:nvSpPr>
          <p:cNvPr id="4" name="Slide Number Placeholder 3"/>
          <p:cNvSpPr>
            <a:spLocks noGrp="1"/>
          </p:cNvSpPr>
          <p:nvPr>
            <p:ph type="sldNum" sz="quarter" idx="5"/>
          </p:nvPr>
        </p:nvSpPr>
        <p:spPr/>
        <p:txBody>
          <a:bodyPr/>
          <a:lstStyle/>
          <a:p>
            <a:fld id="{76D7D802-7BC1-44D5-80DD-A677CD2CB2C7}" type="slidenum">
              <a:rPr lang="en-US" smtClean="0"/>
              <a:t>17</a:t>
            </a:fld>
            <a:endParaRPr lang="en-US"/>
          </a:p>
        </p:txBody>
      </p:sp>
    </p:spTree>
    <p:extLst>
      <p:ext uri="{BB962C8B-B14F-4D97-AF65-F5344CB8AC3E}">
        <p14:creationId xmlns:p14="http://schemas.microsoft.com/office/powerpoint/2010/main" val="3810562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Trainers**</a:t>
            </a:r>
          </a:p>
          <a:p>
            <a:r>
              <a:rPr lang="en-US" dirty="0"/>
              <a:t>Use these knowledge checks as interactive learning opportunities during your training. Consider having trainees write down the answers on their own and give small rewards for the most correct answers. Or, you can have them answer as a group. The goal of this knowledge check is to ensure that people fully understand the information presented in this section.</a:t>
            </a:r>
          </a:p>
          <a:p>
            <a:endParaRPr lang="en-US" dirty="0"/>
          </a:p>
          <a:p>
            <a:endParaRPr lang="en-US" dirty="0"/>
          </a:p>
        </p:txBody>
      </p:sp>
      <p:sp>
        <p:nvSpPr>
          <p:cNvPr id="4" name="Slide Number Placeholder 3"/>
          <p:cNvSpPr>
            <a:spLocks noGrp="1"/>
          </p:cNvSpPr>
          <p:nvPr>
            <p:ph type="sldNum" sz="quarter" idx="5"/>
          </p:nvPr>
        </p:nvSpPr>
        <p:spPr/>
        <p:txBody>
          <a:bodyPr/>
          <a:lstStyle/>
          <a:p>
            <a:fld id="{76D7D802-7BC1-44D5-80DD-A677CD2CB2C7}" type="slidenum">
              <a:rPr lang="en-US" smtClean="0"/>
              <a:t>18</a:t>
            </a:fld>
            <a:endParaRPr lang="en-US"/>
          </a:p>
        </p:txBody>
      </p:sp>
    </p:spTree>
    <p:extLst>
      <p:ext uri="{BB962C8B-B14F-4D97-AF65-F5344CB8AC3E}">
        <p14:creationId xmlns:p14="http://schemas.microsoft.com/office/powerpoint/2010/main" val="2236314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first step in increasing vaccination rates is for the health care professional to make a presumptive recommendation for vaccination at the beginning of the clinical visit. A presumptive recommendation PRESUMES the parent will accept vaccination.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“Now that your child is 11, they are due for vaccinations to help protect against meningitis, HPV cancers, and whooping couch. We’ll give those shots during today’s visit. Do you have any questions for me?”</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Some parents might have concerns or questions even after a health care professional makes a strong recommendation. If parents ask you questions about HPV vaccination, it is important to remember that the questions are coming from a place of love and concern for their child. They are not questioning your expertise or the health care provider’s expertise. Most parents want reassurance from you that vaccination is the right decision for their child. If you do get a difficult question, the following slides present a simple 3-step plan to help you address their concern/s.</a:t>
            </a:r>
            <a:endParaRPr lang="en-US" dirty="0"/>
          </a:p>
        </p:txBody>
      </p:sp>
      <p:sp>
        <p:nvSpPr>
          <p:cNvPr id="4" name="Slide Number Placeholder 3"/>
          <p:cNvSpPr>
            <a:spLocks noGrp="1"/>
          </p:cNvSpPr>
          <p:nvPr>
            <p:ph type="sldNum" sz="quarter" idx="5"/>
          </p:nvPr>
        </p:nvSpPr>
        <p:spPr/>
        <p:txBody>
          <a:bodyPr/>
          <a:lstStyle/>
          <a:p>
            <a:fld id="{76D7D802-7BC1-44D5-80DD-A677CD2CB2C7}" type="slidenum">
              <a:rPr lang="en-US" smtClean="0"/>
              <a:t>24</a:t>
            </a:fld>
            <a:endParaRPr lang="en-US"/>
          </a:p>
        </p:txBody>
      </p:sp>
    </p:spTree>
    <p:extLst>
      <p:ext uri="{BB962C8B-B14F-4D97-AF65-F5344CB8AC3E}">
        <p14:creationId xmlns:p14="http://schemas.microsoft.com/office/powerpoint/2010/main" val="1962891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ask questions about HPV vaccination from a place of love and concern for their child. </a:t>
            </a:r>
          </a:p>
          <a:p>
            <a:endParaRPr lang="en-US" dirty="0"/>
          </a:p>
          <a:p>
            <a:r>
              <a:rPr lang="en-US" dirty="0"/>
              <a:t>Follow these 3 steps when answering their questions. </a:t>
            </a:r>
          </a:p>
          <a:p>
            <a:endParaRPr lang="en-US" dirty="0"/>
          </a:p>
          <a:p>
            <a:r>
              <a:rPr lang="en-US" dirty="0"/>
              <a:t>First, Breathe. actively listen to clearly understand parents concerns. Your answer should sound calm and confident. </a:t>
            </a:r>
          </a:p>
          <a:p>
            <a:endParaRPr lang="en-US" dirty="0"/>
          </a:p>
          <a:p>
            <a:r>
              <a:rPr lang="en-US" dirty="0"/>
              <a:t>Second, Answer. Respond to the question at hand, refrain from overloading parents with overwhelming facts. </a:t>
            </a:r>
          </a:p>
          <a:p>
            <a:endParaRPr lang="en-US" dirty="0"/>
          </a:p>
          <a:p>
            <a:r>
              <a:rPr lang="en-US" dirty="0"/>
              <a:t>Third close with confidence.</a:t>
            </a:r>
          </a:p>
          <a:p>
            <a:r>
              <a:rPr lang="en-US" dirty="0"/>
              <a:t>For example “The first priority in our office is your child health, that’s why we strongly recommend getting the HPV vaccine today.” </a:t>
            </a:r>
          </a:p>
        </p:txBody>
      </p:sp>
      <p:sp>
        <p:nvSpPr>
          <p:cNvPr id="4" name="Slide Number Placeholder 3"/>
          <p:cNvSpPr>
            <a:spLocks noGrp="1"/>
          </p:cNvSpPr>
          <p:nvPr>
            <p:ph type="sldNum" sz="quarter" idx="5"/>
          </p:nvPr>
        </p:nvSpPr>
        <p:spPr/>
        <p:txBody>
          <a:bodyPr/>
          <a:lstStyle/>
          <a:p>
            <a:fld id="{76D7D802-7BC1-44D5-80DD-A677CD2CB2C7}" type="slidenum">
              <a:rPr lang="en-US" smtClean="0"/>
              <a:t>25</a:t>
            </a:fld>
            <a:endParaRPr lang="en-US"/>
          </a:p>
        </p:txBody>
      </p:sp>
    </p:spTree>
    <p:extLst>
      <p:ext uri="{BB962C8B-B14F-4D97-AF65-F5344CB8AC3E}">
        <p14:creationId xmlns:p14="http://schemas.microsoft.com/office/powerpoint/2010/main" val="3740040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HPV vaccination is cancer prevention.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HPV infection is very common; most people (about 4 out of 5) will be infected with HPV in their lifetime.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Most HPV infections go away on their own, but some persist and cause cancer. There is no way to know if an HPV infection will lead to cancer.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Over 35,000 people in the U.S. get HPV cancers each year.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the HPV vaccine is given at the recommended ages, it helps to protect against certain HPV cancers later in life.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*Note to Trainer**</a:t>
            </a:r>
          </a:p>
          <a:p>
            <a:r>
              <a:rPr lang="en-US" sz="1200" b="0" i="0" u="none" strike="noStrike" kern="1200" baseline="0" dirty="0">
                <a:solidFill>
                  <a:schemeClr val="tx1"/>
                </a:solidFill>
                <a:latin typeface="+mn-lt"/>
                <a:ea typeface="+mn-ea"/>
                <a:cs typeface="+mn-cs"/>
              </a:rPr>
              <a:t>The toolkit contains links to other resources for each key message. Encourage your trainees to visit these resources for more information.</a:t>
            </a:r>
            <a:endParaRPr lang="en-US" dirty="0"/>
          </a:p>
        </p:txBody>
      </p:sp>
      <p:sp>
        <p:nvSpPr>
          <p:cNvPr id="4" name="Slide Number Placeholder 3"/>
          <p:cNvSpPr>
            <a:spLocks noGrp="1"/>
          </p:cNvSpPr>
          <p:nvPr>
            <p:ph type="sldNum" sz="quarter" idx="5"/>
          </p:nvPr>
        </p:nvSpPr>
        <p:spPr/>
        <p:txBody>
          <a:bodyPr/>
          <a:lstStyle/>
          <a:p>
            <a:fld id="{76D7D802-7BC1-44D5-80DD-A677CD2CB2C7}" type="slidenum">
              <a:rPr lang="en-US" smtClean="0"/>
              <a:t>26</a:t>
            </a:fld>
            <a:endParaRPr lang="en-US"/>
          </a:p>
        </p:txBody>
      </p:sp>
    </p:spTree>
    <p:extLst>
      <p:ext uri="{BB962C8B-B14F-4D97-AF65-F5344CB8AC3E}">
        <p14:creationId xmlns:p14="http://schemas.microsoft.com/office/powerpoint/2010/main" val="3484871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Trainers**</a:t>
            </a:r>
          </a:p>
          <a:p>
            <a:r>
              <a:rPr lang="en-US" dirty="0"/>
              <a:t>This training is meant to accompany the HPV Prevention: Nurses Get it Done Toolkit.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toolkit can be downloaded from: </a:t>
            </a:r>
            <a:r>
              <a:rPr lang="en-US" dirty="0">
                <a:hlinkClick r:id="rId3"/>
              </a:rPr>
              <a:t>https://hpvroundtable.org/getitdone-resources/</a:t>
            </a:r>
            <a:endParaRPr lang="en-US" dirty="0"/>
          </a:p>
          <a:p>
            <a:endParaRPr lang="en-US" dirty="0"/>
          </a:p>
          <a:p>
            <a:endParaRPr lang="en-US" dirty="0"/>
          </a:p>
          <a:p>
            <a:r>
              <a:rPr lang="en-US" dirty="0"/>
              <a:t>If your trainees are following along with a print copy of the toolkit, encourage them to take notes in the toolkit itself.  If they do not have the toolkit, consider providing notepaper and pens for notetaking. </a:t>
            </a:r>
          </a:p>
          <a:p>
            <a:endParaRPr lang="en-US" dirty="0"/>
          </a:p>
        </p:txBody>
      </p:sp>
      <p:sp>
        <p:nvSpPr>
          <p:cNvPr id="4" name="Slide Number Placeholder 3"/>
          <p:cNvSpPr>
            <a:spLocks noGrp="1"/>
          </p:cNvSpPr>
          <p:nvPr>
            <p:ph type="sldNum" sz="quarter" idx="5"/>
          </p:nvPr>
        </p:nvSpPr>
        <p:spPr/>
        <p:txBody>
          <a:bodyPr/>
          <a:lstStyle/>
          <a:p>
            <a:fld id="{76D7D802-7BC1-44D5-80DD-A677CD2CB2C7}" type="slidenum">
              <a:rPr lang="en-US" smtClean="0"/>
              <a:t>2</a:t>
            </a:fld>
            <a:endParaRPr lang="en-US"/>
          </a:p>
        </p:txBody>
      </p:sp>
    </p:spTree>
    <p:extLst>
      <p:ext uri="{BB962C8B-B14F-4D97-AF65-F5344CB8AC3E}">
        <p14:creationId xmlns:p14="http://schemas.microsoft.com/office/powerpoint/2010/main" val="1551418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HPV vaccine is very safe.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270 million doses have been distributed around the world and the most common side effects are mild including soreness or swelling where we give the injection.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HPV vaccination is continually monitored for safety both in the U.S. and around the world.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Just as medical procedures make some people feel faint, sometimes the vaccine can make you feel faint. We will have you stay here for 15 minutes, If you feel light headed or dizzy let me know. </a:t>
            </a:r>
            <a:endParaRPr lang="en-US" dirty="0"/>
          </a:p>
        </p:txBody>
      </p:sp>
      <p:sp>
        <p:nvSpPr>
          <p:cNvPr id="4" name="Slide Number Placeholder 3"/>
          <p:cNvSpPr>
            <a:spLocks noGrp="1"/>
          </p:cNvSpPr>
          <p:nvPr>
            <p:ph type="sldNum" sz="quarter" idx="5"/>
          </p:nvPr>
        </p:nvSpPr>
        <p:spPr/>
        <p:txBody>
          <a:bodyPr/>
          <a:lstStyle/>
          <a:p>
            <a:fld id="{76D7D802-7BC1-44D5-80DD-A677CD2CB2C7}" type="slidenum">
              <a:rPr lang="en-US" smtClean="0"/>
              <a:t>27</a:t>
            </a:fld>
            <a:endParaRPr lang="en-US"/>
          </a:p>
        </p:txBody>
      </p:sp>
    </p:spTree>
    <p:extLst>
      <p:ext uri="{BB962C8B-B14F-4D97-AF65-F5344CB8AC3E}">
        <p14:creationId xmlns:p14="http://schemas.microsoft.com/office/powerpoint/2010/main" val="2473276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All vaccination is provided to prevent future infection. We give the HPV vaccine during the preteen years to protect children long before they are exposed to the virus.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HPV vaccination is routinely recommended for boys and girls at ages 11-12 and can be started at age 9.</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vaccination produces such a good immune response in younger adolescents that only two doses are needed.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Waiting until kids are older to start the HPV vaccine series will mean an extra shot and possibly reduced cancer prevention.</a:t>
            </a:r>
            <a:endParaRPr lang="en-US" dirty="0"/>
          </a:p>
        </p:txBody>
      </p:sp>
      <p:sp>
        <p:nvSpPr>
          <p:cNvPr id="4" name="Slide Number Placeholder 3"/>
          <p:cNvSpPr>
            <a:spLocks noGrp="1"/>
          </p:cNvSpPr>
          <p:nvPr>
            <p:ph type="sldNum" sz="quarter" idx="5"/>
          </p:nvPr>
        </p:nvSpPr>
        <p:spPr/>
        <p:txBody>
          <a:bodyPr/>
          <a:lstStyle/>
          <a:p>
            <a:fld id="{76D7D802-7BC1-44D5-80DD-A677CD2CB2C7}" type="slidenum">
              <a:rPr lang="en-US" smtClean="0"/>
              <a:t>28</a:t>
            </a:fld>
            <a:endParaRPr lang="en-US"/>
          </a:p>
        </p:txBody>
      </p:sp>
    </p:spTree>
    <p:extLst>
      <p:ext uri="{BB962C8B-B14F-4D97-AF65-F5344CB8AC3E}">
        <p14:creationId xmlns:p14="http://schemas.microsoft.com/office/powerpoint/2010/main" val="757355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 studies have shown that getting the HPV vaccine does not result in children starting to have sex earlier.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Most people will be exposed to HPV at some time in their life.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Vaccinating now can help protect your child into adulthood.</a:t>
            </a:r>
            <a:endParaRPr lang="en-US" dirty="0"/>
          </a:p>
        </p:txBody>
      </p:sp>
      <p:sp>
        <p:nvSpPr>
          <p:cNvPr id="4" name="Slide Number Placeholder 3"/>
          <p:cNvSpPr>
            <a:spLocks noGrp="1"/>
          </p:cNvSpPr>
          <p:nvPr>
            <p:ph type="sldNum" sz="quarter" idx="5"/>
          </p:nvPr>
        </p:nvSpPr>
        <p:spPr/>
        <p:txBody>
          <a:bodyPr/>
          <a:lstStyle/>
          <a:p>
            <a:fld id="{76D7D802-7BC1-44D5-80DD-A677CD2CB2C7}" type="slidenum">
              <a:rPr lang="en-US" smtClean="0"/>
              <a:t>29</a:t>
            </a:fld>
            <a:endParaRPr lang="en-US"/>
          </a:p>
        </p:txBody>
      </p:sp>
    </p:spTree>
    <p:extLst>
      <p:ext uri="{BB962C8B-B14F-4D97-AF65-F5344CB8AC3E}">
        <p14:creationId xmlns:p14="http://schemas.microsoft.com/office/powerpoint/2010/main" val="426600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You’ve made a strong presumptive recommendation and you’ve answered one or two questions and the parent still has concerns or questions.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a parent has several questions, you can use the following process to help manage the conversation.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process should only take a few minutes.</a:t>
            </a:r>
            <a:endParaRPr lang="en-US" dirty="0"/>
          </a:p>
        </p:txBody>
      </p:sp>
      <p:sp>
        <p:nvSpPr>
          <p:cNvPr id="4" name="Slide Number Placeholder 3"/>
          <p:cNvSpPr>
            <a:spLocks noGrp="1"/>
          </p:cNvSpPr>
          <p:nvPr>
            <p:ph type="sldNum" sz="quarter" idx="5"/>
          </p:nvPr>
        </p:nvSpPr>
        <p:spPr/>
        <p:txBody>
          <a:bodyPr/>
          <a:lstStyle/>
          <a:p>
            <a:fld id="{76D7D802-7BC1-44D5-80DD-A677CD2CB2C7}" type="slidenum">
              <a:rPr lang="en-US" smtClean="0"/>
              <a:t>30</a:t>
            </a:fld>
            <a:endParaRPr lang="en-US"/>
          </a:p>
        </p:txBody>
      </p:sp>
    </p:spTree>
    <p:extLst>
      <p:ext uri="{BB962C8B-B14F-4D97-AF65-F5344CB8AC3E}">
        <p14:creationId xmlns:p14="http://schemas.microsoft.com/office/powerpoint/2010/main" val="1064142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Step 1: Answer Up to Three Questions</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Keep your responses short, succinct, and direct.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Applying motivational interviewing techniques may be helpful to understand a parent’s underlying concerns.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Once you understand their core concerns, use the key messages to address them.</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**Note to Trainers**</a:t>
            </a:r>
          </a:p>
          <a:p>
            <a:r>
              <a:rPr lang="en-US" sz="1200" b="0" i="0" u="none" strike="noStrike" kern="1200" baseline="0" dirty="0">
                <a:solidFill>
                  <a:schemeClr val="tx1"/>
                </a:solidFill>
                <a:latin typeface="+mn-lt"/>
                <a:ea typeface="+mn-ea"/>
                <a:cs typeface="+mn-cs"/>
              </a:rPr>
              <a:t>The toolkit contains a link to a Motivational Interviewing resource: </a:t>
            </a:r>
            <a:r>
              <a:rPr lang="en-US" dirty="0">
                <a:hlinkClick r:id="rId3"/>
              </a:rPr>
              <a:t>https://www.immunizecolorado.org/uploads/Motivational-Interviewing-slides.pdf</a:t>
            </a:r>
            <a:endParaRPr lang="en-US"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 may want to show this video describing Motivational Interviewing in the context of vaccination if there is time: </a:t>
            </a:r>
            <a:r>
              <a:rPr lang="en-US" dirty="0">
                <a:hlinkClick r:id="rId4"/>
              </a:rPr>
              <a:t>https://www.youtube.com/watch?v=yZ6vL7s1tZ0</a:t>
            </a:r>
            <a:r>
              <a:rPr lang="en-US" dirty="0"/>
              <a:t> </a:t>
            </a:r>
          </a:p>
        </p:txBody>
      </p:sp>
      <p:sp>
        <p:nvSpPr>
          <p:cNvPr id="4" name="Slide Number Placeholder 3"/>
          <p:cNvSpPr>
            <a:spLocks noGrp="1"/>
          </p:cNvSpPr>
          <p:nvPr>
            <p:ph type="sldNum" sz="quarter" idx="5"/>
          </p:nvPr>
        </p:nvSpPr>
        <p:spPr/>
        <p:txBody>
          <a:bodyPr/>
          <a:lstStyle/>
          <a:p>
            <a:fld id="{76D7D802-7BC1-44D5-80DD-A677CD2CB2C7}" type="slidenum">
              <a:rPr lang="en-US" smtClean="0"/>
              <a:t>31</a:t>
            </a:fld>
            <a:endParaRPr lang="en-US"/>
          </a:p>
        </p:txBody>
      </p:sp>
    </p:spTree>
    <p:extLst>
      <p:ext uri="{BB962C8B-B14F-4D97-AF65-F5344CB8AC3E}">
        <p14:creationId xmlns:p14="http://schemas.microsoft.com/office/powerpoint/2010/main" val="568716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Step 2: Give Them Time.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they still have questions, ask them to read a brochure or handout and say you’ll be back in a few minutes to help answer their final questions.</a:t>
            </a:r>
          </a:p>
          <a:p>
            <a:endParaRPr lang="en-US" dirty="0"/>
          </a:p>
        </p:txBody>
      </p:sp>
      <p:sp>
        <p:nvSpPr>
          <p:cNvPr id="4" name="Slide Number Placeholder 3"/>
          <p:cNvSpPr>
            <a:spLocks noGrp="1"/>
          </p:cNvSpPr>
          <p:nvPr>
            <p:ph type="sldNum" sz="quarter" idx="5"/>
          </p:nvPr>
        </p:nvSpPr>
        <p:spPr/>
        <p:txBody>
          <a:bodyPr/>
          <a:lstStyle/>
          <a:p>
            <a:fld id="{76D7D802-7BC1-44D5-80DD-A677CD2CB2C7}" type="slidenum">
              <a:rPr lang="en-US" smtClean="0"/>
              <a:t>32</a:t>
            </a:fld>
            <a:endParaRPr lang="en-US"/>
          </a:p>
        </p:txBody>
      </p:sp>
    </p:spTree>
    <p:extLst>
      <p:ext uri="{BB962C8B-B14F-4D97-AF65-F5344CB8AC3E}">
        <p14:creationId xmlns:p14="http://schemas.microsoft.com/office/powerpoint/2010/main" val="1134613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Step 3: Make an Appointment.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a parent is not ready to vaccinate even after the health care provider has made a strong recommendation for vaccination and their questions have been answered, have them make a follow-up appointment.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Don’t think of this as a loss.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Sometimes people need more time to process new information. Confirm that you will address this again at the next visit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Guide them to useful resources and make it easy for them to schedule a follow-up appointment.</a:t>
            </a:r>
            <a:endParaRPr lang="en-US" dirty="0"/>
          </a:p>
        </p:txBody>
      </p:sp>
      <p:sp>
        <p:nvSpPr>
          <p:cNvPr id="4" name="Slide Number Placeholder 3"/>
          <p:cNvSpPr>
            <a:spLocks noGrp="1"/>
          </p:cNvSpPr>
          <p:nvPr>
            <p:ph type="sldNum" sz="quarter" idx="5"/>
          </p:nvPr>
        </p:nvSpPr>
        <p:spPr/>
        <p:txBody>
          <a:bodyPr/>
          <a:lstStyle/>
          <a:p>
            <a:fld id="{76D7D802-7BC1-44D5-80DD-A677CD2CB2C7}" type="slidenum">
              <a:rPr lang="en-US" smtClean="0"/>
              <a:t>33</a:t>
            </a:fld>
            <a:endParaRPr lang="en-US"/>
          </a:p>
        </p:txBody>
      </p:sp>
    </p:spTree>
    <p:extLst>
      <p:ext uri="{BB962C8B-B14F-4D97-AF65-F5344CB8AC3E}">
        <p14:creationId xmlns:p14="http://schemas.microsoft.com/office/powerpoint/2010/main" val="3113425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u="none" strike="noStrike" kern="1200" baseline="0" dirty="0">
                <a:solidFill>
                  <a:schemeClr val="tx1"/>
                </a:solidFill>
                <a:latin typeface="+mn-lt"/>
                <a:ea typeface="+mn-ea"/>
                <a:cs typeface="+mn-cs"/>
              </a:rPr>
              <a:t>See how other health care professionals recommend HPV vaccination and answer questions from parents. </a:t>
            </a:r>
          </a:p>
          <a:p>
            <a:pPr marL="0" indent="0">
              <a:buNone/>
            </a:pPr>
            <a:endParaRPr lang="en-US" sz="1200" b="0" i="0" u="none" strike="noStrike" kern="1200" baseline="0" dirty="0">
              <a:solidFill>
                <a:schemeClr val="tx1"/>
              </a:solidFill>
              <a:latin typeface="+mn-lt"/>
              <a:ea typeface="+mn-ea"/>
              <a:cs typeface="+mn-cs"/>
            </a:endParaRPr>
          </a:p>
          <a:p>
            <a:pPr marL="0" indent="0">
              <a:buNone/>
            </a:pPr>
            <a:r>
              <a:rPr lang="en-US" sz="1200" b="0" i="0" u="none" strike="noStrike" kern="1200" baseline="0" dirty="0">
                <a:solidFill>
                  <a:schemeClr val="tx1"/>
                </a:solidFill>
                <a:latin typeface="+mn-lt"/>
                <a:ea typeface="+mn-ea"/>
                <a:cs typeface="+mn-cs"/>
              </a:rPr>
              <a:t>Check out CDC’s #HowIRecommend video series at https://www.cdc.gov/vaccines/howirecommend/adolescent-vacc-videos.html</a:t>
            </a:r>
            <a:endParaRPr lang="en-US" dirty="0"/>
          </a:p>
        </p:txBody>
      </p:sp>
      <p:sp>
        <p:nvSpPr>
          <p:cNvPr id="4" name="Slide Number Placeholder 3"/>
          <p:cNvSpPr>
            <a:spLocks noGrp="1"/>
          </p:cNvSpPr>
          <p:nvPr>
            <p:ph type="sldNum" sz="quarter" idx="5"/>
          </p:nvPr>
        </p:nvSpPr>
        <p:spPr/>
        <p:txBody>
          <a:bodyPr/>
          <a:lstStyle/>
          <a:p>
            <a:fld id="{76D7D802-7BC1-44D5-80DD-A677CD2CB2C7}" type="slidenum">
              <a:rPr lang="en-US" smtClean="0"/>
              <a:t>34</a:t>
            </a:fld>
            <a:endParaRPr lang="en-US"/>
          </a:p>
        </p:txBody>
      </p:sp>
    </p:spTree>
    <p:extLst>
      <p:ext uri="{BB962C8B-B14F-4D97-AF65-F5344CB8AC3E}">
        <p14:creationId xmlns:p14="http://schemas.microsoft.com/office/powerpoint/2010/main" val="987487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Trainers*</a:t>
            </a:r>
          </a:p>
          <a:p>
            <a:endParaRPr lang="en-US" dirty="0"/>
          </a:p>
          <a:p>
            <a:r>
              <a:rPr lang="en-US" dirty="0"/>
              <a:t>Its important to have a conversation with your office staff about the information provided. Open the discussion by asking them about their experiences answering parents questions about HPV vaccine. </a:t>
            </a:r>
          </a:p>
          <a:p>
            <a:endParaRPr lang="en-US" dirty="0"/>
          </a:p>
          <a:p>
            <a:r>
              <a:rPr lang="en-US" dirty="0"/>
              <a:t>Give your staff an opportunity to role play by dividing into groups. Have one person act as the parent and ask 1. Why is the HPV vaccine important? Have the other nurse practicing responding to this questions. </a:t>
            </a:r>
          </a:p>
        </p:txBody>
      </p:sp>
      <p:sp>
        <p:nvSpPr>
          <p:cNvPr id="4" name="Slide Number Placeholder 3"/>
          <p:cNvSpPr>
            <a:spLocks noGrp="1"/>
          </p:cNvSpPr>
          <p:nvPr>
            <p:ph type="sldNum" sz="quarter" idx="5"/>
          </p:nvPr>
        </p:nvSpPr>
        <p:spPr/>
        <p:txBody>
          <a:bodyPr/>
          <a:lstStyle/>
          <a:p>
            <a:fld id="{76D7D802-7BC1-44D5-80DD-A677CD2CB2C7}" type="slidenum">
              <a:rPr lang="en-US" smtClean="0"/>
              <a:t>35</a:t>
            </a:fld>
            <a:endParaRPr lang="en-US"/>
          </a:p>
        </p:txBody>
      </p:sp>
    </p:spTree>
    <p:extLst>
      <p:ext uri="{BB962C8B-B14F-4D97-AF65-F5344CB8AC3E}">
        <p14:creationId xmlns:p14="http://schemas.microsoft.com/office/powerpoint/2010/main" val="4063300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Research from the National Institutes of Health shows children with high fear of needles were 2.5 times less likely to start their HPV series than those with low fear.34</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Give them choices helps the adolescent feel in control. Give them some options and ask what they would like to do. For example you can recommended distraction techniques like playing a game on their phone or listening to music. Offer topical pain reliever. Discuss the Applied Tension technique to help reduce fainting by teaching them to tension all their muscles for 10 seconds then relax.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Fear of needles and shots is a barrier to health and people are more afraid of getting shots than ever before.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*Note to Trainers*</a:t>
            </a:r>
          </a:p>
          <a:p>
            <a:r>
              <a:rPr lang="en-US" sz="1200" b="0" i="0" u="none" strike="noStrike" kern="1200" baseline="0" dirty="0">
                <a:solidFill>
                  <a:schemeClr val="tx1"/>
                </a:solidFill>
                <a:latin typeface="+mn-lt"/>
                <a:ea typeface="+mn-ea"/>
                <a:cs typeface="+mn-cs"/>
              </a:rPr>
              <a:t>Links to The Comfort Menu and Applied Tension Technique can be found on page 15 of the toolkit.</a:t>
            </a:r>
            <a:endParaRPr lang="en-US" dirty="0"/>
          </a:p>
        </p:txBody>
      </p:sp>
      <p:sp>
        <p:nvSpPr>
          <p:cNvPr id="4" name="Slide Number Placeholder 3"/>
          <p:cNvSpPr>
            <a:spLocks noGrp="1"/>
          </p:cNvSpPr>
          <p:nvPr>
            <p:ph type="sldNum" sz="quarter" idx="5"/>
          </p:nvPr>
        </p:nvSpPr>
        <p:spPr/>
        <p:txBody>
          <a:bodyPr/>
          <a:lstStyle/>
          <a:p>
            <a:fld id="{76D7D802-7BC1-44D5-80DD-A677CD2CB2C7}" type="slidenum">
              <a:rPr lang="en-US" smtClean="0"/>
              <a:t>37</a:t>
            </a:fld>
            <a:endParaRPr lang="en-US"/>
          </a:p>
        </p:txBody>
      </p:sp>
    </p:spTree>
    <p:extLst>
      <p:ext uri="{BB962C8B-B14F-4D97-AF65-F5344CB8AC3E}">
        <p14:creationId xmlns:p14="http://schemas.microsoft.com/office/powerpoint/2010/main" val="224256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for Trainers**</a:t>
            </a:r>
          </a:p>
          <a:p>
            <a:r>
              <a:rPr lang="en-US" dirty="0"/>
              <a:t>Knowing a little about effective adult learning practices can help make you a more effective teacher. </a:t>
            </a:r>
          </a:p>
          <a:p>
            <a:endParaRPr lang="en-US" dirty="0"/>
          </a:p>
          <a:p>
            <a:r>
              <a:rPr lang="en-US" dirty="0"/>
              <a:t>Adults need to know why they are learning something. The first section, </a:t>
            </a:r>
            <a:r>
              <a:rPr lang="en-US" i="1" dirty="0"/>
              <a:t>Why is HPV Vaccination Important</a:t>
            </a:r>
            <a:r>
              <a:rPr lang="en-US" dirty="0"/>
              <a:t>, addresses that need. </a:t>
            </a:r>
          </a:p>
          <a:p>
            <a:endParaRPr lang="en-US" dirty="0"/>
          </a:p>
          <a:p>
            <a:r>
              <a:rPr lang="en-US" dirty="0"/>
              <a:t>Adults need to learn through doing and problem solving. There are knowledge checks at the end of </a:t>
            </a:r>
            <a:r>
              <a:rPr lang="en-US" i="1" dirty="0"/>
              <a:t>HPV 101 for Immunizers </a:t>
            </a:r>
            <a:r>
              <a:rPr lang="en-US" dirty="0"/>
              <a:t>to provide this type of learning opportunity. </a:t>
            </a:r>
          </a:p>
          <a:p>
            <a:endParaRPr lang="en-US" dirty="0"/>
          </a:p>
          <a:p>
            <a:r>
              <a:rPr lang="en-US" dirty="0"/>
              <a:t>Adults prefer social interaction and the ability to use their life experiences in the classroom. There are opportunities for role-playing and knowledge sharing during the </a:t>
            </a:r>
            <a:r>
              <a:rPr lang="en-US" i="1" dirty="0"/>
              <a:t>How to Talk to Parents About Vaccination</a:t>
            </a:r>
            <a:r>
              <a:rPr lang="en-US" dirty="0"/>
              <a:t> and </a:t>
            </a:r>
            <a:r>
              <a:rPr lang="en-US" i="1" dirty="0"/>
              <a:t>Managing Shot Discomfort </a:t>
            </a:r>
            <a:r>
              <a:rPr lang="en-US" dirty="0"/>
              <a:t>sections.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6D7D802-7BC1-44D5-80DD-A677CD2CB2C7}" type="slidenum">
              <a:rPr lang="en-US" smtClean="0"/>
              <a:t>3</a:t>
            </a:fld>
            <a:endParaRPr lang="en-US"/>
          </a:p>
        </p:txBody>
      </p:sp>
    </p:spTree>
    <p:extLst>
      <p:ext uri="{BB962C8B-B14F-4D97-AF65-F5344CB8AC3E}">
        <p14:creationId xmlns:p14="http://schemas.microsoft.com/office/powerpoint/2010/main" val="2268858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Manage Pain</a:t>
            </a:r>
          </a:p>
          <a:p>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Order matters - Some vaccines are more painful than others. Vaccines should be administered in the order of increasing painfulness, with the most painful vaccine administered last.</a:t>
            </a:r>
          </a:p>
          <a:p>
            <a:pPr marL="228600" indent="-228600">
              <a:buAutoNum type="arabicPeriod"/>
            </a:pPr>
            <a:endParaRPr lang="en-US" sz="1200" b="0" i="0" u="none" strike="noStrike" kern="1200" baseline="0" dirty="0">
              <a:solidFill>
                <a:schemeClr val="tx1"/>
              </a:solidFill>
              <a:latin typeface="+mn-lt"/>
              <a:ea typeface="+mn-ea"/>
              <a:cs typeface="+mn-cs"/>
            </a:endParaRPr>
          </a:p>
          <a:p>
            <a:pPr marL="228600" indent="-228600">
              <a:buAutoNum type="arabicPeriod" startAt="2"/>
            </a:pPr>
            <a:r>
              <a:rPr lang="en-US" sz="1200" b="0" i="0" u="none" strike="noStrike" kern="1200" baseline="0" dirty="0">
                <a:solidFill>
                  <a:schemeClr val="tx1"/>
                </a:solidFill>
                <a:latin typeface="+mn-lt"/>
                <a:ea typeface="+mn-ea"/>
                <a:cs typeface="+mn-cs"/>
              </a:rPr>
              <a:t>Breathe - Ask your patient to breathe all the way down into their belly. Deep breathing can help people relax.</a:t>
            </a:r>
          </a:p>
          <a:p>
            <a:pPr marL="228600" indent="-228600">
              <a:buAutoNum type="arabicPeriod" startAt="2"/>
            </a:pPr>
            <a:endParaRPr lang="en-US" sz="1200" b="0" i="0" u="none" strike="noStrike" kern="1200" baseline="0" dirty="0">
              <a:solidFill>
                <a:schemeClr val="tx1"/>
              </a:solidFill>
              <a:latin typeface="+mn-lt"/>
              <a:ea typeface="+mn-ea"/>
              <a:cs typeface="+mn-cs"/>
            </a:endParaRPr>
          </a:p>
          <a:p>
            <a:pPr marL="228600" indent="-228600">
              <a:buAutoNum type="arabicPeriod" startAt="3"/>
            </a:pPr>
            <a:r>
              <a:rPr lang="en-US" sz="1200" b="0" i="0" u="none" strike="noStrike" kern="1200" baseline="0" dirty="0">
                <a:solidFill>
                  <a:schemeClr val="tx1"/>
                </a:solidFill>
                <a:latin typeface="+mn-lt"/>
                <a:ea typeface="+mn-ea"/>
                <a:cs typeface="+mn-cs"/>
              </a:rPr>
              <a:t>Do not aspirate - Aspiration is not necessary for intramuscular injections and may increase pain.</a:t>
            </a:r>
          </a:p>
          <a:p>
            <a:pPr marL="228600" indent="-228600">
              <a:buAutoNum type="arabicPeriod" startAt="3"/>
            </a:pPr>
            <a:endParaRPr lang="en-US" sz="1200" b="0" i="0" u="none" strike="noStrike" kern="1200" baseline="0" dirty="0">
              <a:solidFill>
                <a:schemeClr val="tx1"/>
              </a:solidFill>
              <a:latin typeface="+mn-lt"/>
              <a:ea typeface="+mn-ea"/>
              <a:cs typeface="+mn-cs"/>
            </a:endParaRPr>
          </a:p>
          <a:p>
            <a:pPr marL="228600" indent="-228600">
              <a:buAutoNum type="arabicPeriod" startAt="3"/>
            </a:pPr>
            <a:r>
              <a:rPr lang="en-US" sz="1200" b="0" i="0" u="none" strike="noStrike" kern="1200" baseline="0" dirty="0">
                <a:solidFill>
                  <a:schemeClr val="tx1"/>
                </a:solidFill>
                <a:latin typeface="+mn-lt"/>
                <a:ea typeface="+mn-ea"/>
                <a:cs typeface="+mn-cs"/>
              </a:rPr>
              <a:t>Relax – Have your patient shake out their arm and work on relaxing their arm muscles.</a:t>
            </a:r>
          </a:p>
          <a:p>
            <a:pPr marL="228600" indent="-228600">
              <a:buAutoNum type="arabicPeriod" startAt="3"/>
            </a:pP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5.  Look over there! – Anticipation is half the battle with getting a shot. Have your patient look the opposite way from the arm you are injecting.</a:t>
            </a:r>
          </a:p>
          <a:p>
            <a:endParaRPr lang="en-US" sz="1200" b="0" i="0" u="none" strike="noStrike" kern="1200" baseline="0" dirty="0">
              <a:solidFill>
                <a:schemeClr val="tx1"/>
              </a:solidFill>
              <a:latin typeface="+mn-lt"/>
              <a:ea typeface="+mn-ea"/>
              <a:cs typeface="+mn-cs"/>
            </a:endParaRPr>
          </a:p>
          <a:p>
            <a:pPr marL="228600" indent="-228600">
              <a:buAutoNum type="arabicPeriod" startAt="6"/>
            </a:pPr>
            <a:r>
              <a:rPr lang="en-US" sz="1200" b="0" i="0" u="none" strike="noStrike" kern="1200" baseline="0" dirty="0">
                <a:solidFill>
                  <a:schemeClr val="tx1"/>
                </a:solidFill>
                <a:latin typeface="+mn-lt"/>
                <a:ea typeface="+mn-ea"/>
                <a:cs typeface="+mn-cs"/>
              </a:rPr>
              <a:t>Distract with conversation or a device - Talk to the patient through the whole procedure. Ask them about their favorite show, favorite sport or anything other than getting a shot. Or ask the preteen to listen to music or play a game on a device like a smartphone or a tablet.</a:t>
            </a:r>
          </a:p>
          <a:p>
            <a:pPr marL="228600" indent="-228600">
              <a:buAutoNum type="arabicPeriod" startAt="6"/>
            </a:pP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7.  Cough - Research shows that coughing once before and once during the shot can help some people feel less pain.</a:t>
            </a:r>
            <a:endParaRPr lang="en-US" dirty="0"/>
          </a:p>
        </p:txBody>
      </p:sp>
      <p:sp>
        <p:nvSpPr>
          <p:cNvPr id="4" name="Slide Number Placeholder 3"/>
          <p:cNvSpPr>
            <a:spLocks noGrp="1"/>
          </p:cNvSpPr>
          <p:nvPr>
            <p:ph type="sldNum" sz="quarter" idx="5"/>
          </p:nvPr>
        </p:nvSpPr>
        <p:spPr/>
        <p:txBody>
          <a:bodyPr/>
          <a:lstStyle/>
          <a:p>
            <a:fld id="{76D7D802-7BC1-44D5-80DD-A677CD2CB2C7}" type="slidenum">
              <a:rPr lang="en-US" smtClean="0"/>
              <a:t>38</a:t>
            </a:fld>
            <a:endParaRPr lang="en-US"/>
          </a:p>
        </p:txBody>
      </p:sp>
    </p:spTree>
    <p:extLst>
      <p:ext uri="{BB962C8B-B14F-4D97-AF65-F5344CB8AC3E}">
        <p14:creationId xmlns:p14="http://schemas.microsoft.com/office/powerpoint/2010/main" val="15619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Trainers*</a:t>
            </a:r>
          </a:p>
          <a:p>
            <a:endParaRPr lang="en-US" dirty="0"/>
          </a:p>
          <a:p>
            <a:r>
              <a:rPr lang="en-US" dirty="0"/>
              <a:t>Open up for discussion. Ask how shot aversion is addressed in the office, ideas for improvement, and discuss possible ways to improve pain management for vaccines in your office. </a:t>
            </a:r>
          </a:p>
        </p:txBody>
      </p:sp>
      <p:sp>
        <p:nvSpPr>
          <p:cNvPr id="4" name="Slide Number Placeholder 3"/>
          <p:cNvSpPr>
            <a:spLocks noGrp="1"/>
          </p:cNvSpPr>
          <p:nvPr>
            <p:ph type="sldNum" sz="quarter" idx="5"/>
          </p:nvPr>
        </p:nvSpPr>
        <p:spPr/>
        <p:txBody>
          <a:bodyPr/>
          <a:lstStyle/>
          <a:p>
            <a:fld id="{76D7D802-7BC1-44D5-80DD-A677CD2CB2C7}" type="slidenum">
              <a:rPr lang="en-US" smtClean="0"/>
              <a:t>39</a:t>
            </a:fld>
            <a:endParaRPr lang="en-US"/>
          </a:p>
        </p:txBody>
      </p:sp>
    </p:spTree>
    <p:extLst>
      <p:ext uri="{BB962C8B-B14F-4D97-AF65-F5344CB8AC3E}">
        <p14:creationId xmlns:p14="http://schemas.microsoft.com/office/powerpoint/2010/main" val="1338290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HPV Vaccination Roundtable has created several resources for nurses, medical assistants, physicians, physician assistants and nurse practitioners. These action guides are available to download for free and contain additional evidence-backed practices you can take right now to help increase HPV vaccination rates in your office, clinic or system.</a:t>
            </a:r>
          </a:p>
        </p:txBody>
      </p:sp>
      <p:sp>
        <p:nvSpPr>
          <p:cNvPr id="4" name="Slide Number Placeholder 3"/>
          <p:cNvSpPr>
            <a:spLocks noGrp="1"/>
          </p:cNvSpPr>
          <p:nvPr>
            <p:ph type="sldNum" sz="quarter" idx="5"/>
          </p:nvPr>
        </p:nvSpPr>
        <p:spPr/>
        <p:txBody>
          <a:bodyPr/>
          <a:lstStyle/>
          <a:p>
            <a:fld id="{76D7D802-7BC1-44D5-80DD-A677CD2CB2C7}" type="slidenum">
              <a:rPr lang="en-US" smtClean="0"/>
              <a:t>41</a:t>
            </a:fld>
            <a:endParaRPr lang="en-US"/>
          </a:p>
        </p:txBody>
      </p:sp>
    </p:spTree>
    <p:extLst>
      <p:ext uri="{BB962C8B-B14F-4D97-AF65-F5344CB8AC3E}">
        <p14:creationId xmlns:p14="http://schemas.microsoft.com/office/powerpoint/2010/main" val="161172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the power to reduce HPV cancers. Set goals to talk with every parent of adolescent children about HPV vaccine. Lead your office team as the HPV vaccine champion by creating checklists or EHR reminders to make a presumptive recommendation for every patient by 13 years of age. Continue to practice how to answer questions regarding HPV vaccine . </a:t>
            </a:r>
          </a:p>
        </p:txBody>
      </p:sp>
      <p:sp>
        <p:nvSpPr>
          <p:cNvPr id="4" name="Slide Number Placeholder 3"/>
          <p:cNvSpPr>
            <a:spLocks noGrp="1"/>
          </p:cNvSpPr>
          <p:nvPr>
            <p:ph type="sldNum" sz="quarter" idx="5"/>
          </p:nvPr>
        </p:nvSpPr>
        <p:spPr/>
        <p:txBody>
          <a:bodyPr/>
          <a:lstStyle/>
          <a:p>
            <a:fld id="{76D7D802-7BC1-44D5-80DD-A677CD2CB2C7}" type="slidenum">
              <a:rPr lang="en-US" smtClean="0"/>
              <a:t>42</a:t>
            </a:fld>
            <a:endParaRPr lang="en-US"/>
          </a:p>
        </p:txBody>
      </p:sp>
    </p:spTree>
    <p:extLst>
      <p:ext uri="{BB962C8B-B14F-4D97-AF65-F5344CB8AC3E}">
        <p14:creationId xmlns:p14="http://schemas.microsoft.com/office/powerpoint/2010/main" val="315902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Trainer*</a:t>
            </a:r>
          </a:p>
          <a:p>
            <a:endParaRPr lang="en-US" dirty="0"/>
          </a:p>
          <a:p>
            <a:r>
              <a:rPr lang="en-US" dirty="0"/>
              <a:t>Once the nurses and staff have completed the toolkit training provide them with a certificate of achievement. Encourage everyone who has earned the certificate to post next to their station in the clinic. Or create a HPV champion wall and post certificates, choose a “Champion of the Month” and place their photo and the certificate in the lobby. </a:t>
            </a:r>
          </a:p>
        </p:txBody>
      </p:sp>
      <p:sp>
        <p:nvSpPr>
          <p:cNvPr id="4" name="Slide Number Placeholder 3"/>
          <p:cNvSpPr>
            <a:spLocks noGrp="1"/>
          </p:cNvSpPr>
          <p:nvPr>
            <p:ph type="sldNum" sz="quarter" idx="5"/>
          </p:nvPr>
        </p:nvSpPr>
        <p:spPr/>
        <p:txBody>
          <a:bodyPr/>
          <a:lstStyle/>
          <a:p>
            <a:fld id="{76D7D802-7BC1-44D5-80DD-A677CD2CB2C7}" type="slidenum">
              <a:rPr lang="en-US" smtClean="0"/>
              <a:t>43</a:t>
            </a:fld>
            <a:endParaRPr lang="en-US"/>
          </a:p>
        </p:txBody>
      </p:sp>
    </p:spTree>
    <p:extLst>
      <p:ext uri="{BB962C8B-B14F-4D97-AF65-F5344CB8AC3E}">
        <p14:creationId xmlns:p14="http://schemas.microsoft.com/office/powerpoint/2010/main" val="34682377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Trainer*</a:t>
            </a:r>
          </a:p>
          <a:p>
            <a:endParaRPr lang="en-US" dirty="0"/>
          </a:p>
          <a:p>
            <a:r>
              <a:rPr lang="en-US" dirty="0"/>
              <a:t>The HPV Roundtable would like to know how you are “GETTING IT DONE!” </a:t>
            </a:r>
          </a:p>
          <a:p>
            <a:endParaRPr lang="en-US" dirty="0"/>
          </a:p>
          <a:p>
            <a:r>
              <a:rPr lang="en-US" dirty="0"/>
              <a:t>Brainstorm with your trainees how you can share your success stories on social media with the hashtags #</a:t>
            </a:r>
            <a:r>
              <a:rPr lang="en-US" dirty="0" err="1"/>
              <a:t>HPVprevention</a:t>
            </a:r>
            <a:r>
              <a:rPr lang="en-US" dirty="0"/>
              <a:t> and #2shots2stopcancer. </a:t>
            </a:r>
          </a:p>
          <a:p>
            <a:endParaRPr lang="en-US" dirty="0"/>
          </a:p>
          <a:p>
            <a:r>
              <a:rPr lang="en-US" dirty="0"/>
              <a:t>Also, discuss if you can share HPV vaccine champion messages on your offices social media sites. </a:t>
            </a:r>
          </a:p>
        </p:txBody>
      </p:sp>
      <p:sp>
        <p:nvSpPr>
          <p:cNvPr id="4" name="Slide Number Placeholder 3"/>
          <p:cNvSpPr>
            <a:spLocks noGrp="1"/>
          </p:cNvSpPr>
          <p:nvPr>
            <p:ph type="sldNum" sz="quarter" idx="5"/>
          </p:nvPr>
        </p:nvSpPr>
        <p:spPr/>
        <p:txBody>
          <a:bodyPr/>
          <a:lstStyle/>
          <a:p>
            <a:fld id="{76D7D802-7BC1-44D5-80DD-A677CD2CB2C7}" type="slidenum">
              <a:rPr lang="en-US" smtClean="0"/>
              <a:t>44</a:t>
            </a:fld>
            <a:endParaRPr lang="en-US"/>
          </a:p>
        </p:txBody>
      </p:sp>
    </p:spTree>
    <p:extLst>
      <p:ext uri="{BB962C8B-B14F-4D97-AF65-F5344CB8AC3E}">
        <p14:creationId xmlns:p14="http://schemas.microsoft.com/office/powerpoint/2010/main" val="33658764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Trainer*</a:t>
            </a:r>
          </a:p>
          <a:p>
            <a:endParaRPr lang="en-US" dirty="0"/>
          </a:p>
          <a:p>
            <a:r>
              <a:rPr lang="en-US" dirty="0"/>
              <a:t>Allow time for questions and discussion. Recap any tips or lessons that were shared by trainees. Great an expectation to share back in a few weeks time how trainees are using what they learned. </a:t>
            </a:r>
          </a:p>
          <a:p>
            <a:endParaRPr lang="en-US" dirty="0"/>
          </a:p>
          <a:p>
            <a:r>
              <a:rPr lang="en-US" dirty="0"/>
              <a:t>If there are questions you don’t have the answer to, feel free to reach out to the HPV Roundtable and we will gladly help. </a:t>
            </a:r>
          </a:p>
        </p:txBody>
      </p:sp>
      <p:sp>
        <p:nvSpPr>
          <p:cNvPr id="4" name="Slide Number Placeholder 3"/>
          <p:cNvSpPr>
            <a:spLocks noGrp="1"/>
          </p:cNvSpPr>
          <p:nvPr>
            <p:ph type="sldNum" sz="quarter" idx="5"/>
          </p:nvPr>
        </p:nvSpPr>
        <p:spPr/>
        <p:txBody>
          <a:bodyPr/>
          <a:lstStyle/>
          <a:p>
            <a:fld id="{76D7D802-7BC1-44D5-80DD-A677CD2CB2C7}" type="slidenum">
              <a:rPr lang="en-US" smtClean="0"/>
              <a:t>45</a:t>
            </a:fld>
            <a:endParaRPr lang="en-US"/>
          </a:p>
        </p:txBody>
      </p:sp>
    </p:spTree>
    <p:extLst>
      <p:ext uri="{BB962C8B-B14F-4D97-AF65-F5344CB8AC3E}">
        <p14:creationId xmlns:p14="http://schemas.microsoft.com/office/powerpoint/2010/main" val="16891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HPV Vaccination is cancer prevention!</a:t>
            </a:r>
          </a:p>
          <a:p>
            <a:endParaRPr lang="en-US" dirty="0"/>
          </a:p>
          <a:p>
            <a:r>
              <a:rPr lang="en-US" dirty="0"/>
              <a:t>Only 68% of US teens have received the first dose of the HPV vaccine, and just over ½ are up-to-date on their HPV vaccinations. </a:t>
            </a:r>
          </a:p>
          <a:p>
            <a:endParaRPr lang="en-US" dirty="0"/>
          </a:p>
          <a:p>
            <a:r>
              <a:rPr lang="en-US" dirty="0"/>
              <a:t>The HPV vaccine provides safe, effective, and lasting protection against HPV infections that most commonly cause genital warts and high-grade precursors and cancer. </a:t>
            </a:r>
          </a:p>
        </p:txBody>
      </p:sp>
      <p:sp>
        <p:nvSpPr>
          <p:cNvPr id="4" name="Slide Number Placeholder 3"/>
          <p:cNvSpPr>
            <a:spLocks noGrp="1"/>
          </p:cNvSpPr>
          <p:nvPr>
            <p:ph type="sldNum" sz="quarter" idx="5"/>
          </p:nvPr>
        </p:nvSpPr>
        <p:spPr/>
        <p:txBody>
          <a:bodyPr/>
          <a:lstStyle/>
          <a:p>
            <a:fld id="{76D7D802-7BC1-44D5-80DD-A677CD2CB2C7}" type="slidenum">
              <a:rPr lang="en-US" smtClean="0"/>
              <a:t>5</a:t>
            </a:fld>
            <a:endParaRPr lang="en-US"/>
          </a:p>
        </p:txBody>
      </p:sp>
    </p:spTree>
    <p:extLst>
      <p:ext uri="{BB962C8B-B14F-4D97-AF65-F5344CB8AC3E}">
        <p14:creationId xmlns:p14="http://schemas.microsoft.com/office/powerpoint/2010/main" val="212255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Nurses at all practice levels have long been advocates for vaccination and have done an incredible amount of work to protect patients from vaccine-preventable diseases, but there is more work to do to increase HPV vaccination rates.  </a:t>
            </a:r>
          </a:p>
          <a:p>
            <a:endParaRPr lang="en-US" dirty="0"/>
          </a:p>
          <a:p>
            <a:r>
              <a:rPr lang="en-US" dirty="0"/>
              <a:t>The National HPV Vaccination Roundtable created the “HPV Prevention: Nurses Get It Done Toolkit” to:</a:t>
            </a:r>
          </a:p>
          <a:p>
            <a:pPr marL="228600" indent="-228600">
              <a:buAutoNum type="arabicPeriod"/>
            </a:pPr>
            <a:r>
              <a:rPr lang="en-US" dirty="0"/>
              <a:t>Increase your knowledge about the HPV vaccine</a:t>
            </a:r>
          </a:p>
          <a:p>
            <a:pPr marL="228600" indent="-228600">
              <a:buAutoNum type="arabicPeriod"/>
            </a:pPr>
            <a:r>
              <a:rPr lang="en-US" dirty="0"/>
              <a:t>Learn how to make a strong recommendation for HPV vaccination</a:t>
            </a:r>
          </a:p>
          <a:p>
            <a:pPr marL="228600" indent="-228600">
              <a:buAutoNum type="arabicPeriod"/>
            </a:pPr>
            <a:r>
              <a:rPr lang="en-US" dirty="0"/>
              <a:t>Get tips on how to prepare patients to receive the vaccine.</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76D7D802-7BC1-44D5-80DD-A677CD2CB2C7}" type="slidenum">
              <a:rPr lang="en-US" smtClean="0"/>
              <a:t>6</a:t>
            </a:fld>
            <a:endParaRPr lang="en-US"/>
          </a:p>
        </p:txBody>
      </p:sp>
    </p:spTree>
    <p:extLst>
      <p:ext uri="{BB962C8B-B14F-4D97-AF65-F5344CB8AC3E}">
        <p14:creationId xmlns:p14="http://schemas.microsoft.com/office/powerpoint/2010/main" val="856012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Trainers**</a:t>
            </a:r>
          </a:p>
          <a:p>
            <a:endParaRPr lang="en-US" dirty="0"/>
          </a:p>
          <a:p>
            <a:r>
              <a:rPr lang="en-US" dirty="0"/>
              <a:t>Let members of your clinical team know that the information provided in this training is a detailed overview of the science and if they would like more information to check out the CDC’s Pink Book chapter on HPV. </a:t>
            </a:r>
          </a:p>
        </p:txBody>
      </p:sp>
      <p:sp>
        <p:nvSpPr>
          <p:cNvPr id="4" name="Slide Number Placeholder 3"/>
          <p:cNvSpPr>
            <a:spLocks noGrp="1"/>
          </p:cNvSpPr>
          <p:nvPr>
            <p:ph type="sldNum" sz="quarter" idx="5"/>
          </p:nvPr>
        </p:nvSpPr>
        <p:spPr/>
        <p:txBody>
          <a:bodyPr/>
          <a:lstStyle/>
          <a:p>
            <a:fld id="{76D7D802-7BC1-44D5-80DD-A677CD2CB2C7}" type="slidenum">
              <a:rPr lang="en-US" smtClean="0"/>
              <a:t>8</a:t>
            </a:fld>
            <a:endParaRPr lang="en-US"/>
          </a:p>
        </p:txBody>
      </p:sp>
    </p:spTree>
    <p:extLst>
      <p:ext uri="{BB962C8B-B14F-4D97-AF65-F5344CB8AC3E}">
        <p14:creationId xmlns:p14="http://schemas.microsoft.com/office/powerpoint/2010/main" val="2068972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HPV, or </a:t>
            </a:r>
            <a:r>
              <a:rPr lang="en-US" sz="1200" b="0" i="1" u="none" strike="noStrike" kern="1200" baseline="0" dirty="0">
                <a:solidFill>
                  <a:schemeClr val="tx1"/>
                </a:solidFill>
                <a:latin typeface="+mn-lt"/>
                <a:ea typeface="+mn-ea"/>
                <a:cs typeface="+mn-cs"/>
              </a:rPr>
              <a:t>human papillomavirus</a:t>
            </a:r>
            <a:r>
              <a:rPr lang="en-US" sz="1200" b="0" i="0" u="none" strike="noStrike" kern="1200" baseline="0" dirty="0">
                <a:solidFill>
                  <a:schemeClr val="tx1"/>
                </a:solidFill>
                <a:latin typeface="+mn-lt"/>
                <a:ea typeface="+mn-ea"/>
                <a:cs typeface="+mn-cs"/>
              </a:rPr>
              <a:t>, is a common virus that can lead to 6 types of cancers later in life.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HPV is a group of more than 200 related viruses.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HPVs are called papillomaviruses because some HPV types cause warts or papillomas.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Most HPV types are called cutaneous because they cause warts on the skin – often on the arms, chest, hands and feet. These are common warts. The other 25% of HPV types are considered mucosal types of HPV.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Mucosal HPV types invade and live in cells on mucosal surfaces such as: the vagina, cervix, vulva, anus, inner foreskin and urethra of the penis, the inner lining of the nose, mouth, and throat, the trachea and bronchi, and the inner eyelids.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Mucosal HPV types are categorized according to their association with cancer. High-risk types (e.g., types 16 and 18) can cause cancer. Low-risk types, including types 6 and 11, can cause genital warts, benign or low-grade cervical cell changes, and recurrent respiratory papillomatosis (RRP).</a:t>
            </a:r>
            <a:endParaRPr lang="en-US" dirty="0"/>
          </a:p>
        </p:txBody>
      </p:sp>
      <p:sp>
        <p:nvSpPr>
          <p:cNvPr id="4" name="Slide Number Placeholder 3"/>
          <p:cNvSpPr>
            <a:spLocks noGrp="1"/>
          </p:cNvSpPr>
          <p:nvPr>
            <p:ph type="sldNum" sz="quarter" idx="5"/>
          </p:nvPr>
        </p:nvSpPr>
        <p:spPr/>
        <p:txBody>
          <a:bodyPr/>
          <a:lstStyle/>
          <a:p>
            <a:fld id="{76D7D802-7BC1-44D5-80DD-A677CD2CB2C7}" type="slidenum">
              <a:rPr lang="en-US" smtClean="0"/>
              <a:t>9</a:t>
            </a:fld>
            <a:endParaRPr lang="en-US"/>
          </a:p>
        </p:txBody>
      </p:sp>
    </p:spTree>
    <p:extLst>
      <p:ext uri="{BB962C8B-B14F-4D97-AF65-F5344CB8AC3E}">
        <p14:creationId xmlns:p14="http://schemas.microsoft.com/office/powerpoint/2010/main" val="2892003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 HPV infection can cause six kinds of cancers affecting nearly 35,000 men and women in the United States each year.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general, HPV is thought to be responsible for more than 90% of anal and cervical cancers, about 70 - 75% of vaginal and vulvar cancers, and 63% of penile cancers.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Oropharyngeal cancers traditionally have been caused by tobacco and alcohol, but studies show about 60 – 70% of cancers of the oropharynx may be linked to HPV.</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Though HPV is typically associated with cervical cancer, there are more HPV-associated oropharyngeal cancers diagnosed each year than cervical cancers and most are diagnosed in men. Currently, there is no screening test for oropharyngeal cancers. The HPV vaccine is the best line of defense against these cancers for men and women.</a:t>
            </a:r>
            <a:endParaRPr lang="en-US" dirty="0"/>
          </a:p>
        </p:txBody>
      </p:sp>
      <p:sp>
        <p:nvSpPr>
          <p:cNvPr id="4" name="Slide Number Placeholder 3"/>
          <p:cNvSpPr>
            <a:spLocks noGrp="1"/>
          </p:cNvSpPr>
          <p:nvPr>
            <p:ph type="sldNum" sz="quarter" idx="5"/>
          </p:nvPr>
        </p:nvSpPr>
        <p:spPr/>
        <p:txBody>
          <a:bodyPr/>
          <a:lstStyle/>
          <a:p>
            <a:fld id="{76D7D802-7BC1-44D5-80DD-A677CD2CB2C7}" type="slidenum">
              <a:rPr lang="en-US" smtClean="0"/>
              <a:t>10</a:t>
            </a:fld>
            <a:endParaRPr lang="en-US"/>
          </a:p>
        </p:txBody>
      </p:sp>
    </p:spTree>
    <p:extLst>
      <p:ext uri="{BB962C8B-B14F-4D97-AF65-F5344CB8AC3E}">
        <p14:creationId xmlns:p14="http://schemas.microsoft.com/office/powerpoint/2010/main" val="2700337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HPV vaccine is made from virus-like particles (VLPs) that look like the outside of the actual human papillomavirus (HPV).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vaccine does not contain any live virus, killed virus or even DNA from the virus, so it cannot cause cancer or other HPV-related illnesses.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the HPV vaccine is given, the body makes antibodies in response to the VLPs to clear them from the body. If a person is then exposed to a real HPV virus, the same antibodies can prevent it from entering the cells of the body and creating an infection.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Gardasil® 9, the only HPV vaccine currently available for use in the United States, helps the body create antibodies against nine different HPV types.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Gardasil® 9 protects against high-risk HPV types 16 and 18, the two types that cause 70% of cervical cancers and precancerous lesions, and HPV types 6 and 11, which cause most genital warts.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Gardasil® 9 also protects against the high-risk types 31, 33, 45, 52 and 58. (14, 15)</a:t>
            </a:r>
            <a:endParaRPr lang="en-US" dirty="0"/>
          </a:p>
        </p:txBody>
      </p:sp>
      <p:sp>
        <p:nvSpPr>
          <p:cNvPr id="4" name="Slide Number Placeholder 3"/>
          <p:cNvSpPr>
            <a:spLocks noGrp="1"/>
          </p:cNvSpPr>
          <p:nvPr>
            <p:ph type="sldNum" sz="quarter" idx="5"/>
          </p:nvPr>
        </p:nvSpPr>
        <p:spPr/>
        <p:txBody>
          <a:bodyPr/>
          <a:lstStyle/>
          <a:p>
            <a:fld id="{76D7D802-7BC1-44D5-80DD-A677CD2CB2C7}" type="slidenum">
              <a:rPr lang="en-US" smtClean="0"/>
              <a:t>11</a:t>
            </a:fld>
            <a:endParaRPr lang="en-US"/>
          </a:p>
        </p:txBody>
      </p:sp>
    </p:spTree>
    <p:extLst>
      <p:ext uri="{BB962C8B-B14F-4D97-AF65-F5344CB8AC3E}">
        <p14:creationId xmlns:p14="http://schemas.microsoft.com/office/powerpoint/2010/main" val="4151950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CBB5A8-1320-4CC8-99DD-CEABCC891517}"/>
              </a:ext>
            </a:extLst>
          </p:cNvPr>
          <p:cNvSpPr>
            <a:spLocks noGrp="1"/>
          </p:cNvSpPr>
          <p:nvPr>
            <p:ph type="dt" sz="half" idx="10"/>
          </p:nvPr>
        </p:nvSpPr>
        <p:spPr/>
        <p:txBody>
          <a:bodyPr/>
          <a:lstStyle/>
          <a:p>
            <a:fld id="{2EAB4EE8-462E-4D29-822F-3558C21BC738}" type="datetimeFigureOut">
              <a:rPr lang="en-US" smtClean="0"/>
              <a:t>3/12/2020</a:t>
            </a:fld>
            <a:endParaRPr lang="en-US"/>
          </a:p>
        </p:txBody>
      </p:sp>
      <p:sp>
        <p:nvSpPr>
          <p:cNvPr id="5" name="Footer Placeholder 4">
            <a:extLst>
              <a:ext uri="{FF2B5EF4-FFF2-40B4-BE49-F238E27FC236}">
                <a16:creationId xmlns:a16="http://schemas.microsoft.com/office/drawing/2014/main" id="{415A450C-CAF4-4093-A4BB-9C41F6C7D7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EC9C0A-4015-4C8F-BA59-692C690853E4}"/>
              </a:ext>
            </a:extLst>
          </p:cNvPr>
          <p:cNvSpPr>
            <a:spLocks noGrp="1"/>
          </p:cNvSpPr>
          <p:nvPr>
            <p:ph type="sldNum" sz="quarter" idx="12"/>
          </p:nvPr>
        </p:nvSpPr>
        <p:spPr/>
        <p:txBody>
          <a:bodyPr/>
          <a:lstStyle/>
          <a:p>
            <a:fld id="{BF7A46FE-8208-447A-ACF2-875B2FFA62EB}" type="slidenum">
              <a:rPr lang="en-US" smtClean="0"/>
              <a:t>‹#›</a:t>
            </a:fld>
            <a:endParaRPr lang="en-US"/>
          </a:p>
        </p:txBody>
      </p:sp>
    </p:spTree>
    <p:extLst>
      <p:ext uri="{BB962C8B-B14F-4D97-AF65-F5344CB8AC3E}">
        <p14:creationId xmlns:p14="http://schemas.microsoft.com/office/powerpoint/2010/main" val="315533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9A12-B50B-47D8-9CF5-D52F657589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6CE55D-C7DC-4E6C-BE19-EAA556570652}"/>
              </a:ext>
            </a:extLst>
          </p:cNvPr>
          <p:cNvSpPr>
            <a:spLocks noGrp="1"/>
          </p:cNvSpPr>
          <p:nvPr>
            <p:ph type="dt" sz="half" idx="10"/>
          </p:nvPr>
        </p:nvSpPr>
        <p:spPr/>
        <p:txBody>
          <a:bodyPr/>
          <a:lstStyle/>
          <a:p>
            <a:fld id="{2EAB4EE8-462E-4D29-822F-3558C21BC738}" type="datetimeFigureOut">
              <a:rPr lang="en-US" smtClean="0"/>
              <a:t>3/12/2020</a:t>
            </a:fld>
            <a:endParaRPr lang="en-US"/>
          </a:p>
        </p:txBody>
      </p:sp>
      <p:sp>
        <p:nvSpPr>
          <p:cNvPr id="4" name="Footer Placeholder 3">
            <a:extLst>
              <a:ext uri="{FF2B5EF4-FFF2-40B4-BE49-F238E27FC236}">
                <a16:creationId xmlns:a16="http://schemas.microsoft.com/office/drawing/2014/main" id="{2C2DB10B-CD8A-48C2-A8E8-B6F254DCD2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A33996-1021-46E3-9646-2DECC98CCED0}"/>
              </a:ext>
            </a:extLst>
          </p:cNvPr>
          <p:cNvSpPr>
            <a:spLocks noGrp="1"/>
          </p:cNvSpPr>
          <p:nvPr>
            <p:ph type="sldNum" sz="quarter" idx="12"/>
          </p:nvPr>
        </p:nvSpPr>
        <p:spPr/>
        <p:txBody>
          <a:bodyPr/>
          <a:lstStyle/>
          <a:p>
            <a:fld id="{BF7A46FE-8208-447A-ACF2-875B2FFA62EB}" type="slidenum">
              <a:rPr lang="en-US" smtClean="0"/>
              <a:t>‹#›</a:t>
            </a:fld>
            <a:endParaRPr lang="en-US"/>
          </a:p>
        </p:txBody>
      </p:sp>
    </p:spTree>
    <p:extLst>
      <p:ext uri="{BB962C8B-B14F-4D97-AF65-F5344CB8AC3E}">
        <p14:creationId xmlns:p14="http://schemas.microsoft.com/office/powerpoint/2010/main" val="3992647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C8984-8D50-464D-B301-6C896E403C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E3B4AA-3EF7-459A-8724-69F18F4550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F6DDB2-ADEC-4038-9F8A-CFB2C245D2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AB51F0-DC1B-48A7-B2C1-42DC3B327B40}"/>
              </a:ext>
            </a:extLst>
          </p:cNvPr>
          <p:cNvSpPr>
            <a:spLocks noGrp="1"/>
          </p:cNvSpPr>
          <p:nvPr>
            <p:ph type="dt" sz="half" idx="10"/>
          </p:nvPr>
        </p:nvSpPr>
        <p:spPr/>
        <p:txBody>
          <a:bodyPr/>
          <a:lstStyle/>
          <a:p>
            <a:fld id="{2EAB4EE8-462E-4D29-822F-3558C21BC738}" type="datetimeFigureOut">
              <a:rPr lang="en-US" smtClean="0"/>
              <a:t>3/12/2020</a:t>
            </a:fld>
            <a:endParaRPr lang="en-US"/>
          </a:p>
        </p:txBody>
      </p:sp>
      <p:sp>
        <p:nvSpPr>
          <p:cNvPr id="6" name="Footer Placeholder 5">
            <a:extLst>
              <a:ext uri="{FF2B5EF4-FFF2-40B4-BE49-F238E27FC236}">
                <a16:creationId xmlns:a16="http://schemas.microsoft.com/office/drawing/2014/main" id="{5900994A-FF27-46F1-9710-3AD11CFC36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74F9B4-7037-44F6-87CB-B69F3C1B1CF7}"/>
              </a:ext>
            </a:extLst>
          </p:cNvPr>
          <p:cNvSpPr>
            <a:spLocks noGrp="1"/>
          </p:cNvSpPr>
          <p:nvPr>
            <p:ph type="sldNum" sz="quarter" idx="12"/>
          </p:nvPr>
        </p:nvSpPr>
        <p:spPr/>
        <p:txBody>
          <a:bodyPr/>
          <a:lstStyle/>
          <a:p>
            <a:fld id="{BF7A46FE-8208-447A-ACF2-875B2FFA62EB}" type="slidenum">
              <a:rPr lang="en-US" smtClean="0"/>
              <a:t>‹#›</a:t>
            </a:fld>
            <a:endParaRPr lang="en-US"/>
          </a:p>
        </p:txBody>
      </p:sp>
    </p:spTree>
    <p:extLst>
      <p:ext uri="{BB962C8B-B14F-4D97-AF65-F5344CB8AC3E}">
        <p14:creationId xmlns:p14="http://schemas.microsoft.com/office/powerpoint/2010/main" val="1598064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67490-B29F-4CA4-AD84-BF6513DCD1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1A2088-F9E6-44D5-A8B2-52B4D5246C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962A11-C5D7-4C14-9983-76290C4D22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DD9812-56FD-4B23-85B1-4ED076D632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4D43F3-6DC0-4D0C-8711-416CC54484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0BE35C-DDDB-4996-B25B-D2EF12AE3A0C}"/>
              </a:ext>
            </a:extLst>
          </p:cNvPr>
          <p:cNvSpPr>
            <a:spLocks noGrp="1"/>
          </p:cNvSpPr>
          <p:nvPr>
            <p:ph type="dt" sz="half" idx="10"/>
          </p:nvPr>
        </p:nvSpPr>
        <p:spPr/>
        <p:txBody>
          <a:bodyPr/>
          <a:lstStyle/>
          <a:p>
            <a:fld id="{2EAB4EE8-462E-4D29-822F-3558C21BC738}" type="datetimeFigureOut">
              <a:rPr lang="en-US" smtClean="0"/>
              <a:t>3/12/2020</a:t>
            </a:fld>
            <a:endParaRPr lang="en-US"/>
          </a:p>
        </p:txBody>
      </p:sp>
      <p:sp>
        <p:nvSpPr>
          <p:cNvPr id="8" name="Footer Placeholder 7">
            <a:extLst>
              <a:ext uri="{FF2B5EF4-FFF2-40B4-BE49-F238E27FC236}">
                <a16:creationId xmlns:a16="http://schemas.microsoft.com/office/drawing/2014/main" id="{E10EF62D-1755-4348-80CA-22A4BB9B06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270F4C-B6D3-4F8E-B258-DDC8FA36A79D}"/>
              </a:ext>
            </a:extLst>
          </p:cNvPr>
          <p:cNvSpPr>
            <a:spLocks noGrp="1"/>
          </p:cNvSpPr>
          <p:nvPr>
            <p:ph type="sldNum" sz="quarter" idx="12"/>
          </p:nvPr>
        </p:nvSpPr>
        <p:spPr/>
        <p:txBody>
          <a:bodyPr/>
          <a:lstStyle/>
          <a:p>
            <a:fld id="{BF7A46FE-8208-447A-ACF2-875B2FFA62EB}" type="slidenum">
              <a:rPr lang="en-US" smtClean="0"/>
              <a:t>‹#›</a:t>
            </a:fld>
            <a:endParaRPr lang="en-US"/>
          </a:p>
        </p:txBody>
      </p:sp>
    </p:spTree>
    <p:extLst>
      <p:ext uri="{BB962C8B-B14F-4D97-AF65-F5344CB8AC3E}">
        <p14:creationId xmlns:p14="http://schemas.microsoft.com/office/powerpoint/2010/main" val="3733341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FAB74C-37D1-4DE8-9217-87CE75C199A4}"/>
              </a:ext>
            </a:extLst>
          </p:cNvPr>
          <p:cNvSpPr>
            <a:spLocks noGrp="1"/>
          </p:cNvSpPr>
          <p:nvPr>
            <p:ph type="dt" sz="half" idx="10"/>
          </p:nvPr>
        </p:nvSpPr>
        <p:spPr/>
        <p:txBody>
          <a:bodyPr/>
          <a:lstStyle/>
          <a:p>
            <a:fld id="{2EAB4EE8-462E-4D29-822F-3558C21BC738}" type="datetimeFigureOut">
              <a:rPr lang="en-US" smtClean="0"/>
              <a:t>3/12/2020</a:t>
            </a:fld>
            <a:endParaRPr lang="en-US"/>
          </a:p>
        </p:txBody>
      </p:sp>
      <p:sp>
        <p:nvSpPr>
          <p:cNvPr id="3" name="Footer Placeholder 2">
            <a:extLst>
              <a:ext uri="{FF2B5EF4-FFF2-40B4-BE49-F238E27FC236}">
                <a16:creationId xmlns:a16="http://schemas.microsoft.com/office/drawing/2014/main" id="{338FD13A-78E9-438C-B0A1-17AD4250C5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05FF12-B561-4C7E-888B-82B0C9E4E249}"/>
              </a:ext>
            </a:extLst>
          </p:cNvPr>
          <p:cNvSpPr>
            <a:spLocks noGrp="1"/>
          </p:cNvSpPr>
          <p:nvPr>
            <p:ph type="sldNum" sz="quarter" idx="12"/>
          </p:nvPr>
        </p:nvSpPr>
        <p:spPr/>
        <p:txBody>
          <a:bodyPr/>
          <a:lstStyle/>
          <a:p>
            <a:fld id="{BF7A46FE-8208-447A-ACF2-875B2FFA62EB}" type="slidenum">
              <a:rPr lang="en-US" smtClean="0"/>
              <a:t>‹#›</a:t>
            </a:fld>
            <a:endParaRPr lang="en-US"/>
          </a:p>
        </p:txBody>
      </p:sp>
    </p:spTree>
    <p:extLst>
      <p:ext uri="{BB962C8B-B14F-4D97-AF65-F5344CB8AC3E}">
        <p14:creationId xmlns:p14="http://schemas.microsoft.com/office/powerpoint/2010/main" val="278460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66ECB-96F6-45DB-B5DA-C8E2CA6922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638938-EB9D-460B-9CC6-E959855F2A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A30BE4-4D60-4241-AE00-84791DC2E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964E49-0A0C-4E81-ACB0-04F51E4595F9}"/>
              </a:ext>
            </a:extLst>
          </p:cNvPr>
          <p:cNvSpPr>
            <a:spLocks noGrp="1"/>
          </p:cNvSpPr>
          <p:nvPr>
            <p:ph type="dt" sz="half" idx="10"/>
          </p:nvPr>
        </p:nvSpPr>
        <p:spPr/>
        <p:txBody>
          <a:bodyPr/>
          <a:lstStyle/>
          <a:p>
            <a:fld id="{2EAB4EE8-462E-4D29-822F-3558C21BC738}" type="datetimeFigureOut">
              <a:rPr lang="en-US" smtClean="0"/>
              <a:t>3/12/2020</a:t>
            </a:fld>
            <a:endParaRPr lang="en-US"/>
          </a:p>
        </p:txBody>
      </p:sp>
      <p:sp>
        <p:nvSpPr>
          <p:cNvPr id="6" name="Footer Placeholder 5">
            <a:extLst>
              <a:ext uri="{FF2B5EF4-FFF2-40B4-BE49-F238E27FC236}">
                <a16:creationId xmlns:a16="http://schemas.microsoft.com/office/drawing/2014/main" id="{B2B60DA6-B315-498B-A80C-80BE2D4948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6B426-E864-46C9-A3F7-A1A2BCDAADAC}"/>
              </a:ext>
            </a:extLst>
          </p:cNvPr>
          <p:cNvSpPr>
            <a:spLocks noGrp="1"/>
          </p:cNvSpPr>
          <p:nvPr>
            <p:ph type="sldNum" sz="quarter" idx="12"/>
          </p:nvPr>
        </p:nvSpPr>
        <p:spPr/>
        <p:txBody>
          <a:bodyPr/>
          <a:lstStyle/>
          <a:p>
            <a:fld id="{BF7A46FE-8208-447A-ACF2-875B2FFA62EB}" type="slidenum">
              <a:rPr lang="en-US" smtClean="0"/>
              <a:t>‹#›</a:t>
            </a:fld>
            <a:endParaRPr lang="en-US"/>
          </a:p>
        </p:txBody>
      </p:sp>
    </p:spTree>
    <p:extLst>
      <p:ext uri="{BB962C8B-B14F-4D97-AF65-F5344CB8AC3E}">
        <p14:creationId xmlns:p14="http://schemas.microsoft.com/office/powerpoint/2010/main" val="3837938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2F0B-B680-4BB5-B85B-B08B2AA16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139DBD-13A5-4E8C-B505-F1F980906D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61CA60-50A7-4D27-A3C7-2F25894CB9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12538C-8E11-4FD9-A19D-6F856BCB4839}"/>
              </a:ext>
            </a:extLst>
          </p:cNvPr>
          <p:cNvSpPr>
            <a:spLocks noGrp="1"/>
          </p:cNvSpPr>
          <p:nvPr>
            <p:ph type="dt" sz="half" idx="10"/>
          </p:nvPr>
        </p:nvSpPr>
        <p:spPr/>
        <p:txBody>
          <a:bodyPr/>
          <a:lstStyle/>
          <a:p>
            <a:fld id="{2EAB4EE8-462E-4D29-822F-3558C21BC738}" type="datetimeFigureOut">
              <a:rPr lang="en-US" smtClean="0"/>
              <a:t>3/12/2020</a:t>
            </a:fld>
            <a:endParaRPr lang="en-US"/>
          </a:p>
        </p:txBody>
      </p:sp>
      <p:sp>
        <p:nvSpPr>
          <p:cNvPr id="6" name="Footer Placeholder 5">
            <a:extLst>
              <a:ext uri="{FF2B5EF4-FFF2-40B4-BE49-F238E27FC236}">
                <a16:creationId xmlns:a16="http://schemas.microsoft.com/office/drawing/2014/main" id="{89CF436D-C61E-41BA-8B44-27A8478AB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40FE94-7F81-4CAA-B1B6-E0FF320E1B25}"/>
              </a:ext>
            </a:extLst>
          </p:cNvPr>
          <p:cNvSpPr>
            <a:spLocks noGrp="1"/>
          </p:cNvSpPr>
          <p:nvPr>
            <p:ph type="sldNum" sz="quarter" idx="12"/>
          </p:nvPr>
        </p:nvSpPr>
        <p:spPr/>
        <p:txBody>
          <a:bodyPr/>
          <a:lstStyle/>
          <a:p>
            <a:fld id="{BF7A46FE-8208-447A-ACF2-875B2FFA62EB}" type="slidenum">
              <a:rPr lang="en-US" smtClean="0"/>
              <a:t>‹#›</a:t>
            </a:fld>
            <a:endParaRPr lang="en-US"/>
          </a:p>
        </p:txBody>
      </p:sp>
    </p:spTree>
    <p:extLst>
      <p:ext uri="{BB962C8B-B14F-4D97-AF65-F5344CB8AC3E}">
        <p14:creationId xmlns:p14="http://schemas.microsoft.com/office/powerpoint/2010/main" val="48368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9C90A-DDC9-4F63-B22E-B27FF71941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70F5C4-465D-4EA8-A5E1-C7A756BADC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2E4CF-1001-460C-9BCE-193B67DFAEEB}"/>
              </a:ext>
            </a:extLst>
          </p:cNvPr>
          <p:cNvSpPr>
            <a:spLocks noGrp="1"/>
          </p:cNvSpPr>
          <p:nvPr>
            <p:ph type="dt" sz="half" idx="10"/>
          </p:nvPr>
        </p:nvSpPr>
        <p:spPr/>
        <p:txBody>
          <a:bodyPr/>
          <a:lstStyle/>
          <a:p>
            <a:fld id="{2EAB4EE8-462E-4D29-822F-3558C21BC738}" type="datetimeFigureOut">
              <a:rPr lang="en-US" smtClean="0"/>
              <a:t>3/12/2020</a:t>
            </a:fld>
            <a:endParaRPr lang="en-US"/>
          </a:p>
        </p:txBody>
      </p:sp>
      <p:sp>
        <p:nvSpPr>
          <p:cNvPr id="5" name="Footer Placeholder 4">
            <a:extLst>
              <a:ext uri="{FF2B5EF4-FFF2-40B4-BE49-F238E27FC236}">
                <a16:creationId xmlns:a16="http://schemas.microsoft.com/office/drawing/2014/main" id="{13F2CAC8-E027-459F-B4A7-B782AC599B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EBC53-2E2D-4907-942A-423438D1F14A}"/>
              </a:ext>
            </a:extLst>
          </p:cNvPr>
          <p:cNvSpPr>
            <a:spLocks noGrp="1"/>
          </p:cNvSpPr>
          <p:nvPr>
            <p:ph type="sldNum" sz="quarter" idx="12"/>
          </p:nvPr>
        </p:nvSpPr>
        <p:spPr/>
        <p:txBody>
          <a:bodyPr/>
          <a:lstStyle/>
          <a:p>
            <a:fld id="{BF7A46FE-8208-447A-ACF2-875B2FFA62EB}" type="slidenum">
              <a:rPr lang="en-US" smtClean="0"/>
              <a:t>‹#›</a:t>
            </a:fld>
            <a:endParaRPr lang="en-US"/>
          </a:p>
        </p:txBody>
      </p:sp>
    </p:spTree>
    <p:extLst>
      <p:ext uri="{BB962C8B-B14F-4D97-AF65-F5344CB8AC3E}">
        <p14:creationId xmlns:p14="http://schemas.microsoft.com/office/powerpoint/2010/main" val="646941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C48FC8-8F98-4896-BE8F-E0B028807F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3C890A-3EA6-4A95-AACE-D98455306A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CE6C9-D84C-4D45-A73B-06FCFAC111D5}"/>
              </a:ext>
            </a:extLst>
          </p:cNvPr>
          <p:cNvSpPr>
            <a:spLocks noGrp="1"/>
          </p:cNvSpPr>
          <p:nvPr>
            <p:ph type="dt" sz="half" idx="10"/>
          </p:nvPr>
        </p:nvSpPr>
        <p:spPr/>
        <p:txBody>
          <a:bodyPr/>
          <a:lstStyle/>
          <a:p>
            <a:fld id="{2EAB4EE8-462E-4D29-822F-3558C21BC738}" type="datetimeFigureOut">
              <a:rPr lang="en-US" smtClean="0"/>
              <a:t>3/12/2020</a:t>
            </a:fld>
            <a:endParaRPr lang="en-US"/>
          </a:p>
        </p:txBody>
      </p:sp>
      <p:sp>
        <p:nvSpPr>
          <p:cNvPr id="5" name="Footer Placeholder 4">
            <a:extLst>
              <a:ext uri="{FF2B5EF4-FFF2-40B4-BE49-F238E27FC236}">
                <a16:creationId xmlns:a16="http://schemas.microsoft.com/office/drawing/2014/main" id="{8B90FE3D-B5B8-431B-849F-7DFB543741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ECC9B8-98F1-4621-B91A-57B7B33B125B}"/>
              </a:ext>
            </a:extLst>
          </p:cNvPr>
          <p:cNvSpPr>
            <a:spLocks noGrp="1"/>
          </p:cNvSpPr>
          <p:nvPr>
            <p:ph type="sldNum" sz="quarter" idx="12"/>
          </p:nvPr>
        </p:nvSpPr>
        <p:spPr/>
        <p:txBody>
          <a:bodyPr/>
          <a:lstStyle/>
          <a:p>
            <a:fld id="{BF7A46FE-8208-447A-ACF2-875B2FFA62EB}" type="slidenum">
              <a:rPr lang="en-US" smtClean="0"/>
              <a:t>‹#›</a:t>
            </a:fld>
            <a:endParaRPr lang="en-US"/>
          </a:p>
        </p:txBody>
      </p:sp>
    </p:spTree>
    <p:extLst>
      <p:ext uri="{BB962C8B-B14F-4D97-AF65-F5344CB8AC3E}">
        <p14:creationId xmlns:p14="http://schemas.microsoft.com/office/powerpoint/2010/main" val="2993784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0BFF00-757A-4AA3-831C-838F09B6C8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13BBB7-9139-49D3-BD4A-76FD7CA7F3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048E4E-CACE-4210-91D9-3BE7714ABD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B4EE8-462E-4D29-822F-3558C21BC738}" type="datetimeFigureOut">
              <a:rPr lang="en-US" smtClean="0"/>
              <a:t>3/12/2020</a:t>
            </a:fld>
            <a:endParaRPr lang="en-US"/>
          </a:p>
        </p:txBody>
      </p:sp>
      <p:sp>
        <p:nvSpPr>
          <p:cNvPr id="5" name="Footer Placeholder 4">
            <a:extLst>
              <a:ext uri="{FF2B5EF4-FFF2-40B4-BE49-F238E27FC236}">
                <a16:creationId xmlns:a16="http://schemas.microsoft.com/office/drawing/2014/main" id="{C96E94C9-03EE-432C-9496-E640F9FEF4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A06A43-0D6D-4D1D-9412-51C07E5121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A46FE-8208-447A-ACF2-875B2FFA62EB}" type="slidenum">
              <a:rPr lang="en-US" smtClean="0"/>
              <a:t>‹#›</a:t>
            </a:fld>
            <a:endParaRPr lang="en-US"/>
          </a:p>
        </p:txBody>
      </p:sp>
    </p:spTree>
    <p:extLst>
      <p:ext uri="{BB962C8B-B14F-4D97-AF65-F5344CB8AC3E}">
        <p14:creationId xmlns:p14="http://schemas.microsoft.com/office/powerpoint/2010/main" val="105456091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2" r:id="rId3"/>
    <p:sldLayoutId id="2147483653" r:id="rId4"/>
    <p:sldLayoutId id="2147483655" r:id="rId5"/>
    <p:sldLayoutId id="2147483656" r:id="rId6"/>
    <p:sldLayoutId id="2147483657" r:id="rId7"/>
    <p:sldLayoutId id="2147483658" r:id="rId8"/>
    <p:sldLayoutId id="214748365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dc.gov/hpv/hcp/schedules-recommendation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cdc.gov/hpv/hcp/schedules-recommendation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pvroundtable.org/getitdon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xm8sflHxbxQ&amp;list=PLvrp9iOILTQYGyYhIx-vJH3Qayu2tUgr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cdc.gov/vaccines/howirecommend/adolescent-vacc-videos.html" TargetMode="Externa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hpvroundtable.org/action-guide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www.facebook.com/groups/HPVCancerFreeFamily/"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instagram.com/hpv.vaccination.roundtable/" TargetMode="External"/><Relationship Id="rId5" Type="http://schemas.openxmlformats.org/officeDocument/2006/relationships/hyperlink" Target="https://twitter.com/hpvroundtable" TargetMode="External"/><Relationship Id="rId4" Type="http://schemas.openxmlformats.org/officeDocument/2006/relationships/hyperlink" Target="https://www.facebook.com/groups/NursesWhoVaccinate/"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vaccines/pubs/pinkbook/hpv.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442AE5-207D-4FB7-A96A-2AEB9A47D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3943350"/>
            <a:ext cx="3810000" cy="1409700"/>
          </a:xfrm>
          <a:prstGeom prst="rect">
            <a:avLst/>
          </a:prstGeom>
        </p:spPr>
      </p:pic>
    </p:spTree>
    <p:extLst>
      <p:ext uri="{BB962C8B-B14F-4D97-AF65-F5344CB8AC3E}">
        <p14:creationId xmlns:p14="http://schemas.microsoft.com/office/powerpoint/2010/main" val="3896176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a:xfrm>
            <a:off x="838200" y="268449"/>
            <a:ext cx="10515600" cy="1422240"/>
          </a:xfrm>
        </p:spPr>
        <p:txBody>
          <a:bodyPr/>
          <a:lstStyle/>
          <a:p>
            <a:r>
              <a:rPr lang="en-US" b="1" dirty="0">
                <a:solidFill>
                  <a:srgbClr val="087582"/>
                </a:solidFill>
              </a:rPr>
              <a:t>How Many Cancers are Caused by HPV?</a:t>
            </a:r>
          </a:p>
        </p:txBody>
      </p:sp>
      <p:sp>
        <p:nvSpPr>
          <p:cNvPr id="3" name="TextBox 2">
            <a:extLst>
              <a:ext uri="{FF2B5EF4-FFF2-40B4-BE49-F238E27FC236}">
                <a16:creationId xmlns:a16="http://schemas.microsoft.com/office/drawing/2014/main" id="{FEA757E0-0A49-4977-A0A9-36C2FF7CE6A9}"/>
              </a:ext>
            </a:extLst>
          </p:cNvPr>
          <p:cNvSpPr txBox="1"/>
          <p:nvPr/>
        </p:nvSpPr>
        <p:spPr>
          <a:xfrm>
            <a:off x="838200" y="1497741"/>
            <a:ext cx="10230852" cy="1107996"/>
          </a:xfrm>
          <a:prstGeom prst="rect">
            <a:avLst/>
          </a:prstGeom>
          <a:noFill/>
        </p:spPr>
        <p:txBody>
          <a:bodyPr wrap="square" rtlCol="0">
            <a:spAutoFit/>
          </a:bodyPr>
          <a:lstStyle/>
          <a:p>
            <a:r>
              <a:rPr lang="en-US" sz="2400" dirty="0"/>
              <a:t>An HPV infection can cause 6 different kinds of cancers affecting nearly 35,000 US women and men, annually  </a:t>
            </a:r>
          </a:p>
          <a:p>
            <a:pPr marL="285750" indent="-285750">
              <a:buFont typeface="Arial" panose="020B0604020202020204" pitchFamily="34" charset="0"/>
              <a:buChar char="•"/>
            </a:pPr>
            <a:endParaRPr lang="en-US" dirty="0"/>
          </a:p>
        </p:txBody>
      </p:sp>
      <p:graphicFrame>
        <p:nvGraphicFramePr>
          <p:cNvPr id="4" name="Table 3">
            <a:extLst>
              <a:ext uri="{FF2B5EF4-FFF2-40B4-BE49-F238E27FC236}">
                <a16:creationId xmlns:a16="http://schemas.microsoft.com/office/drawing/2014/main" id="{23658512-A29D-4E51-BFF7-073C7369648E}"/>
              </a:ext>
            </a:extLst>
          </p:cNvPr>
          <p:cNvGraphicFramePr>
            <a:graphicFrameLocks noGrp="1"/>
          </p:cNvGraphicFramePr>
          <p:nvPr>
            <p:extLst>
              <p:ext uri="{D42A27DB-BD31-4B8C-83A1-F6EECF244321}">
                <p14:modId xmlns:p14="http://schemas.microsoft.com/office/powerpoint/2010/main" val="8274882"/>
              </p:ext>
            </p:extLst>
          </p:nvPr>
        </p:nvGraphicFramePr>
        <p:xfrm>
          <a:off x="838200" y="2365693"/>
          <a:ext cx="10107966" cy="3615660"/>
        </p:xfrm>
        <a:graphic>
          <a:graphicData uri="http://schemas.openxmlformats.org/drawingml/2006/table">
            <a:tbl>
              <a:tblPr firstRow="1" bandRow="1">
                <a:tableStyleId>{5C22544A-7EE6-4342-B048-85BDC9FD1C3A}</a:tableStyleId>
              </a:tblPr>
              <a:tblGrid>
                <a:gridCol w="2064391">
                  <a:extLst>
                    <a:ext uri="{9D8B030D-6E8A-4147-A177-3AD203B41FA5}">
                      <a16:colId xmlns:a16="http://schemas.microsoft.com/office/drawing/2014/main" val="2878004573"/>
                    </a:ext>
                  </a:extLst>
                </a:gridCol>
                <a:gridCol w="3825380">
                  <a:extLst>
                    <a:ext uri="{9D8B030D-6E8A-4147-A177-3AD203B41FA5}">
                      <a16:colId xmlns:a16="http://schemas.microsoft.com/office/drawing/2014/main" val="2051143421"/>
                    </a:ext>
                  </a:extLst>
                </a:gridCol>
                <a:gridCol w="4218195">
                  <a:extLst>
                    <a:ext uri="{9D8B030D-6E8A-4147-A177-3AD203B41FA5}">
                      <a16:colId xmlns:a16="http://schemas.microsoft.com/office/drawing/2014/main" val="3018376217"/>
                    </a:ext>
                  </a:extLst>
                </a:gridCol>
              </a:tblGrid>
              <a:tr h="948780">
                <a:tc>
                  <a:txBody>
                    <a:bodyPr/>
                    <a:lstStyle/>
                    <a:p>
                      <a:pPr algn="ctr"/>
                      <a:endParaRPr lang="en-US" dirty="0"/>
                    </a:p>
                    <a:p>
                      <a:pPr algn="ctr"/>
                      <a:r>
                        <a:rPr lang="en-US" dirty="0"/>
                        <a:t>Cancer Site</a:t>
                      </a:r>
                    </a:p>
                  </a:txBody>
                  <a:tcPr>
                    <a:solidFill>
                      <a:srgbClr val="087582"/>
                    </a:solidFill>
                  </a:tcPr>
                </a:tc>
                <a:tc>
                  <a:txBody>
                    <a:bodyPr/>
                    <a:lstStyle/>
                    <a:p>
                      <a:pPr algn="ctr"/>
                      <a:endParaRPr lang="en-US" dirty="0"/>
                    </a:p>
                    <a:p>
                      <a:pPr algn="ctr"/>
                      <a:r>
                        <a:rPr lang="en-US" dirty="0"/>
                        <a:t>% Probably Caused by Any HPV Type</a:t>
                      </a:r>
                    </a:p>
                  </a:txBody>
                  <a:tcPr>
                    <a:solidFill>
                      <a:srgbClr val="087582"/>
                    </a:solidFill>
                  </a:tcPr>
                </a:tc>
                <a:tc>
                  <a:txBody>
                    <a:bodyPr/>
                    <a:lstStyle/>
                    <a:p>
                      <a:pPr algn="ctr"/>
                      <a:endParaRPr lang="en-US" dirty="0"/>
                    </a:p>
                    <a:p>
                      <a:pPr algn="ctr"/>
                      <a:r>
                        <a:rPr lang="en-US" dirty="0"/>
                        <a:t>Estimated Number Probably Caused by Any HPV Type</a:t>
                      </a:r>
                    </a:p>
                  </a:txBody>
                  <a:tcPr>
                    <a:solidFill>
                      <a:srgbClr val="087582"/>
                    </a:solidFill>
                  </a:tcPr>
                </a:tc>
                <a:extLst>
                  <a:ext uri="{0D108BD9-81ED-4DB2-BD59-A6C34878D82A}">
                    <a16:rowId xmlns:a16="http://schemas.microsoft.com/office/drawing/2014/main" val="2681167393"/>
                  </a:ext>
                </a:extLst>
              </a:tr>
              <a:tr h="444480">
                <a:tc>
                  <a:txBody>
                    <a:bodyPr/>
                    <a:lstStyle/>
                    <a:p>
                      <a:pPr algn="ctr"/>
                      <a:r>
                        <a:rPr lang="en-US" b="1" dirty="0">
                          <a:solidFill>
                            <a:srgbClr val="087582"/>
                          </a:solidFill>
                        </a:rPr>
                        <a:t>Cervix</a:t>
                      </a:r>
                    </a:p>
                  </a:txBody>
                  <a:tcPr/>
                </a:tc>
                <a:tc>
                  <a:txBody>
                    <a:bodyPr/>
                    <a:lstStyle/>
                    <a:p>
                      <a:pPr algn="ctr"/>
                      <a:r>
                        <a:rPr lang="en-US" b="1" dirty="0">
                          <a:solidFill>
                            <a:srgbClr val="087582"/>
                          </a:solidFill>
                        </a:rPr>
                        <a:t>91%</a:t>
                      </a:r>
                    </a:p>
                  </a:txBody>
                  <a:tcPr/>
                </a:tc>
                <a:tc>
                  <a:txBody>
                    <a:bodyPr/>
                    <a:lstStyle/>
                    <a:p>
                      <a:pPr algn="ctr"/>
                      <a:r>
                        <a:rPr lang="en-US" b="1" dirty="0">
                          <a:solidFill>
                            <a:srgbClr val="087582"/>
                          </a:solidFill>
                        </a:rPr>
                        <a:t>10,900</a:t>
                      </a:r>
                    </a:p>
                  </a:txBody>
                  <a:tcPr/>
                </a:tc>
                <a:extLst>
                  <a:ext uri="{0D108BD9-81ED-4DB2-BD59-A6C34878D82A}">
                    <a16:rowId xmlns:a16="http://schemas.microsoft.com/office/drawing/2014/main" val="3504287340"/>
                  </a:ext>
                </a:extLst>
              </a:tr>
              <a:tr h="444480">
                <a:tc>
                  <a:txBody>
                    <a:bodyPr/>
                    <a:lstStyle/>
                    <a:p>
                      <a:pPr algn="ctr"/>
                      <a:r>
                        <a:rPr lang="en-US" b="1" dirty="0">
                          <a:solidFill>
                            <a:srgbClr val="087582"/>
                          </a:solidFill>
                        </a:rPr>
                        <a:t>Vagina</a:t>
                      </a:r>
                    </a:p>
                  </a:txBody>
                  <a:tcPr/>
                </a:tc>
                <a:tc>
                  <a:txBody>
                    <a:bodyPr/>
                    <a:lstStyle/>
                    <a:p>
                      <a:pPr algn="ctr"/>
                      <a:r>
                        <a:rPr lang="en-US" b="1" dirty="0">
                          <a:solidFill>
                            <a:srgbClr val="087582"/>
                          </a:solidFill>
                        </a:rPr>
                        <a:t>75%</a:t>
                      </a:r>
                    </a:p>
                  </a:txBody>
                  <a:tcPr/>
                </a:tc>
                <a:tc>
                  <a:txBody>
                    <a:bodyPr/>
                    <a:lstStyle/>
                    <a:p>
                      <a:pPr algn="ctr"/>
                      <a:r>
                        <a:rPr lang="en-US" b="1" dirty="0">
                          <a:solidFill>
                            <a:srgbClr val="087582"/>
                          </a:solidFill>
                        </a:rPr>
                        <a:t>600</a:t>
                      </a:r>
                    </a:p>
                  </a:txBody>
                  <a:tcPr/>
                </a:tc>
                <a:extLst>
                  <a:ext uri="{0D108BD9-81ED-4DB2-BD59-A6C34878D82A}">
                    <a16:rowId xmlns:a16="http://schemas.microsoft.com/office/drawing/2014/main" val="604618806"/>
                  </a:ext>
                </a:extLst>
              </a:tr>
              <a:tr h="444480">
                <a:tc>
                  <a:txBody>
                    <a:bodyPr/>
                    <a:lstStyle/>
                    <a:p>
                      <a:pPr algn="ctr"/>
                      <a:r>
                        <a:rPr lang="en-US" b="1" dirty="0">
                          <a:solidFill>
                            <a:srgbClr val="087582"/>
                          </a:solidFill>
                        </a:rPr>
                        <a:t>Vulva</a:t>
                      </a:r>
                    </a:p>
                  </a:txBody>
                  <a:tcPr/>
                </a:tc>
                <a:tc>
                  <a:txBody>
                    <a:bodyPr/>
                    <a:lstStyle/>
                    <a:p>
                      <a:pPr algn="ctr"/>
                      <a:r>
                        <a:rPr lang="en-US" b="1" dirty="0">
                          <a:solidFill>
                            <a:srgbClr val="087582"/>
                          </a:solidFill>
                        </a:rPr>
                        <a:t>69%</a:t>
                      </a:r>
                    </a:p>
                  </a:txBody>
                  <a:tcPr/>
                </a:tc>
                <a:tc>
                  <a:txBody>
                    <a:bodyPr/>
                    <a:lstStyle/>
                    <a:p>
                      <a:pPr algn="ctr"/>
                      <a:r>
                        <a:rPr lang="en-US" b="1" dirty="0">
                          <a:solidFill>
                            <a:srgbClr val="087582"/>
                          </a:solidFill>
                        </a:rPr>
                        <a:t>2,800</a:t>
                      </a:r>
                    </a:p>
                  </a:txBody>
                  <a:tcPr/>
                </a:tc>
                <a:extLst>
                  <a:ext uri="{0D108BD9-81ED-4DB2-BD59-A6C34878D82A}">
                    <a16:rowId xmlns:a16="http://schemas.microsoft.com/office/drawing/2014/main" val="2187031287"/>
                  </a:ext>
                </a:extLst>
              </a:tr>
              <a:tr h="444480">
                <a:tc>
                  <a:txBody>
                    <a:bodyPr/>
                    <a:lstStyle/>
                    <a:p>
                      <a:pPr algn="ctr"/>
                      <a:r>
                        <a:rPr lang="en-US" b="1" dirty="0">
                          <a:solidFill>
                            <a:srgbClr val="087582"/>
                          </a:solidFill>
                        </a:rPr>
                        <a:t>Penis</a:t>
                      </a:r>
                    </a:p>
                  </a:txBody>
                  <a:tcPr/>
                </a:tc>
                <a:tc>
                  <a:txBody>
                    <a:bodyPr/>
                    <a:lstStyle/>
                    <a:p>
                      <a:pPr algn="ctr"/>
                      <a:r>
                        <a:rPr lang="en-US" b="1" dirty="0">
                          <a:solidFill>
                            <a:srgbClr val="087582"/>
                          </a:solidFill>
                        </a:rPr>
                        <a:t>63%</a:t>
                      </a:r>
                    </a:p>
                  </a:txBody>
                  <a:tcPr/>
                </a:tc>
                <a:tc>
                  <a:txBody>
                    <a:bodyPr/>
                    <a:lstStyle/>
                    <a:p>
                      <a:pPr algn="ctr"/>
                      <a:r>
                        <a:rPr lang="en-US" b="1" dirty="0">
                          <a:solidFill>
                            <a:srgbClr val="087582"/>
                          </a:solidFill>
                        </a:rPr>
                        <a:t>800</a:t>
                      </a:r>
                    </a:p>
                  </a:txBody>
                  <a:tcPr/>
                </a:tc>
                <a:extLst>
                  <a:ext uri="{0D108BD9-81ED-4DB2-BD59-A6C34878D82A}">
                    <a16:rowId xmlns:a16="http://schemas.microsoft.com/office/drawing/2014/main" val="3023417035"/>
                  </a:ext>
                </a:extLst>
              </a:tr>
              <a:tr h="444480">
                <a:tc>
                  <a:txBody>
                    <a:bodyPr/>
                    <a:lstStyle/>
                    <a:p>
                      <a:pPr algn="ctr"/>
                      <a:r>
                        <a:rPr lang="en-US" b="1" dirty="0">
                          <a:solidFill>
                            <a:srgbClr val="087582"/>
                          </a:solidFill>
                        </a:rPr>
                        <a:t>Anus</a:t>
                      </a:r>
                    </a:p>
                  </a:txBody>
                  <a:tcPr/>
                </a:tc>
                <a:tc>
                  <a:txBody>
                    <a:bodyPr/>
                    <a:lstStyle/>
                    <a:p>
                      <a:pPr algn="ctr"/>
                      <a:r>
                        <a:rPr lang="en-US" b="1" dirty="0">
                          <a:solidFill>
                            <a:srgbClr val="087582"/>
                          </a:solidFill>
                        </a:rPr>
                        <a:t>91%</a:t>
                      </a:r>
                    </a:p>
                  </a:txBody>
                  <a:tcPr/>
                </a:tc>
                <a:tc>
                  <a:txBody>
                    <a:bodyPr/>
                    <a:lstStyle/>
                    <a:p>
                      <a:pPr algn="ctr"/>
                      <a:r>
                        <a:rPr lang="en-US" b="1" dirty="0">
                          <a:solidFill>
                            <a:srgbClr val="087582"/>
                          </a:solidFill>
                        </a:rPr>
                        <a:t>6,200</a:t>
                      </a:r>
                    </a:p>
                  </a:txBody>
                  <a:tcPr/>
                </a:tc>
                <a:extLst>
                  <a:ext uri="{0D108BD9-81ED-4DB2-BD59-A6C34878D82A}">
                    <a16:rowId xmlns:a16="http://schemas.microsoft.com/office/drawing/2014/main" val="3214383580"/>
                  </a:ext>
                </a:extLst>
              </a:tr>
              <a:tr h="444480">
                <a:tc>
                  <a:txBody>
                    <a:bodyPr/>
                    <a:lstStyle/>
                    <a:p>
                      <a:pPr algn="ctr"/>
                      <a:r>
                        <a:rPr lang="en-US" b="1" dirty="0">
                          <a:solidFill>
                            <a:srgbClr val="087582"/>
                          </a:solidFill>
                        </a:rPr>
                        <a:t>Oropharynx</a:t>
                      </a:r>
                    </a:p>
                  </a:txBody>
                  <a:tcPr/>
                </a:tc>
                <a:tc>
                  <a:txBody>
                    <a:bodyPr/>
                    <a:lstStyle/>
                    <a:p>
                      <a:pPr algn="ctr"/>
                      <a:r>
                        <a:rPr lang="en-US" b="1" dirty="0">
                          <a:solidFill>
                            <a:srgbClr val="087582"/>
                          </a:solidFill>
                        </a:rPr>
                        <a:t>70%</a:t>
                      </a:r>
                    </a:p>
                  </a:txBody>
                  <a:tcPr/>
                </a:tc>
                <a:tc>
                  <a:txBody>
                    <a:bodyPr/>
                    <a:lstStyle/>
                    <a:p>
                      <a:pPr algn="ctr"/>
                      <a:r>
                        <a:rPr lang="en-US" b="1" dirty="0">
                          <a:solidFill>
                            <a:srgbClr val="087582"/>
                          </a:solidFill>
                        </a:rPr>
                        <a:t>13,500</a:t>
                      </a:r>
                    </a:p>
                  </a:txBody>
                  <a:tcPr/>
                </a:tc>
                <a:extLst>
                  <a:ext uri="{0D108BD9-81ED-4DB2-BD59-A6C34878D82A}">
                    <a16:rowId xmlns:a16="http://schemas.microsoft.com/office/drawing/2014/main" val="251463595"/>
                  </a:ext>
                </a:extLst>
              </a:tr>
            </a:tbl>
          </a:graphicData>
        </a:graphic>
      </p:graphicFrame>
      <p:sp>
        <p:nvSpPr>
          <p:cNvPr id="5" name="Rectangle 4">
            <a:extLst>
              <a:ext uri="{FF2B5EF4-FFF2-40B4-BE49-F238E27FC236}">
                <a16:creationId xmlns:a16="http://schemas.microsoft.com/office/drawing/2014/main" id="{693CC3FD-66D5-4806-9A3C-8B1A3E5C9EFA}"/>
              </a:ext>
            </a:extLst>
          </p:cNvPr>
          <p:cNvSpPr/>
          <p:nvPr/>
        </p:nvSpPr>
        <p:spPr>
          <a:xfrm>
            <a:off x="838200" y="5981353"/>
            <a:ext cx="3538726" cy="276999"/>
          </a:xfrm>
          <a:prstGeom prst="rect">
            <a:avLst/>
          </a:prstGeom>
        </p:spPr>
        <p:txBody>
          <a:bodyPr wrap="none">
            <a:spAutoFit/>
          </a:bodyPr>
          <a:lstStyle/>
          <a:p>
            <a:r>
              <a:rPr lang="en-US" sz="1200" dirty="0"/>
              <a:t>https://www.cdc.gov/cancer/hpv/statistics/cases.htm</a:t>
            </a:r>
          </a:p>
        </p:txBody>
      </p:sp>
    </p:spTree>
    <p:extLst>
      <p:ext uri="{BB962C8B-B14F-4D97-AF65-F5344CB8AC3E}">
        <p14:creationId xmlns:p14="http://schemas.microsoft.com/office/powerpoint/2010/main" val="1064596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a:xfrm>
            <a:off x="838200" y="208345"/>
            <a:ext cx="10515600" cy="1482344"/>
          </a:xfrm>
        </p:spPr>
        <p:txBody>
          <a:bodyPr/>
          <a:lstStyle/>
          <a:p>
            <a:r>
              <a:rPr lang="en-US" b="1" dirty="0">
                <a:solidFill>
                  <a:srgbClr val="087582"/>
                </a:solidFill>
              </a:rPr>
              <a:t>How Does the HPV Vaccine Work?</a:t>
            </a:r>
          </a:p>
        </p:txBody>
      </p:sp>
      <p:sp>
        <p:nvSpPr>
          <p:cNvPr id="3" name="TextBox 2">
            <a:extLst>
              <a:ext uri="{FF2B5EF4-FFF2-40B4-BE49-F238E27FC236}">
                <a16:creationId xmlns:a16="http://schemas.microsoft.com/office/drawing/2014/main" id="{A20E9454-2398-4B48-B719-7BDF97672C5A}"/>
              </a:ext>
            </a:extLst>
          </p:cNvPr>
          <p:cNvSpPr txBox="1"/>
          <p:nvPr/>
        </p:nvSpPr>
        <p:spPr>
          <a:xfrm>
            <a:off x="1173866" y="1530564"/>
            <a:ext cx="6769962" cy="4893647"/>
          </a:xfrm>
          <a:prstGeom prst="rect">
            <a:avLst/>
          </a:prstGeom>
          <a:noFill/>
        </p:spPr>
        <p:txBody>
          <a:bodyPr wrap="square" rtlCol="0">
            <a:spAutoFit/>
          </a:bodyPr>
          <a:lstStyle/>
          <a:p>
            <a:pPr marL="285750" indent="-285750">
              <a:buFont typeface="Arial" panose="020B0604020202020204" pitchFamily="34" charset="0"/>
              <a:buChar char="•"/>
            </a:pPr>
            <a:r>
              <a:rPr lang="en-US" sz="2600" dirty="0"/>
              <a:t>Made from virus-like particles (VLPs) that look like the outside of the actual </a:t>
            </a:r>
            <a:r>
              <a:rPr lang="en-US" sz="2600" i="1" dirty="0"/>
              <a:t>human papillomavirus</a:t>
            </a:r>
            <a:r>
              <a:rPr lang="en-US" sz="2600" dirty="0"/>
              <a:t> </a:t>
            </a:r>
          </a:p>
          <a:p>
            <a:pPr marL="285750" indent="-285750">
              <a:buFont typeface="Arial" panose="020B0604020202020204" pitchFamily="34" charset="0"/>
              <a:buChar char="•"/>
            </a:pPr>
            <a:r>
              <a:rPr lang="en-US" sz="2600" dirty="0"/>
              <a:t>Antibodies develop in response to VLPs</a:t>
            </a:r>
          </a:p>
          <a:p>
            <a:pPr marL="285750" indent="-285750">
              <a:buFont typeface="Arial" panose="020B0604020202020204" pitchFamily="34" charset="0"/>
              <a:buChar char="•"/>
            </a:pPr>
            <a:r>
              <a:rPr lang="en-US" sz="2600" dirty="0"/>
              <a:t>Antibodies prevent the HPV virus from entering cells </a:t>
            </a:r>
            <a:r>
              <a:rPr lang="en-US" sz="2600" dirty="0">
                <a:latin typeface="Century Gothic" panose="020B0502020202020204" pitchFamily="34" charset="0"/>
              </a:rPr>
              <a:t>→ </a:t>
            </a:r>
            <a:r>
              <a:rPr lang="en-US" sz="2600" dirty="0"/>
              <a:t>infection </a:t>
            </a:r>
            <a:r>
              <a:rPr lang="en-US" sz="2600" dirty="0">
                <a:latin typeface="Century Gothic" panose="020B0502020202020204" pitchFamily="34" charset="0"/>
              </a:rPr>
              <a:t>→ </a:t>
            </a:r>
            <a:r>
              <a:rPr lang="en-US" sz="2600" dirty="0"/>
              <a:t>disease </a:t>
            </a:r>
            <a:r>
              <a:rPr lang="en-US" sz="2600" dirty="0">
                <a:latin typeface="Century Gothic" panose="020B0502020202020204" pitchFamily="34" charset="0"/>
              </a:rPr>
              <a:t>→ </a:t>
            </a:r>
            <a:r>
              <a:rPr lang="en-US" sz="2600" dirty="0"/>
              <a:t>cancer</a:t>
            </a:r>
          </a:p>
          <a:p>
            <a:pPr marL="285750" indent="-285750">
              <a:buFont typeface="Arial" panose="020B0604020202020204" pitchFamily="34" charset="0"/>
              <a:buChar char="•"/>
            </a:pPr>
            <a:r>
              <a:rPr lang="en-US" sz="2600" dirty="0"/>
              <a:t>Gardasil® 9 helps the body create antibodies against 9 different HPV types:</a:t>
            </a:r>
          </a:p>
          <a:p>
            <a:pPr marL="1200150" lvl="2" indent="-285750">
              <a:buFont typeface="Arial" panose="020B0604020202020204" pitchFamily="34" charset="0"/>
              <a:buChar char="•"/>
            </a:pPr>
            <a:r>
              <a:rPr lang="en-US" sz="2600" dirty="0"/>
              <a:t>High-risk types 16, 18, 31, 33, 45, 52 and 58</a:t>
            </a:r>
          </a:p>
          <a:p>
            <a:pPr marL="1200150" lvl="2" indent="-285750">
              <a:buFont typeface="Arial" panose="020B0604020202020204" pitchFamily="34" charset="0"/>
              <a:buChar char="•"/>
            </a:pPr>
            <a:r>
              <a:rPr lang="en-US" sz="2600" dirty="0"/>
              <a:t>Low-risk types 6 and 11</a:t>
            </a:r>
          </a:p>
        </p:txBody>
      </p:sp>
      <p:sp>
        <p:nvSpPr>
          <p:cNvPr id="4" name="TextBox 3">
            <a:extLst>
              <a:ext uri="{FF2B5EF4-FFF2-40B4-BE49-F238E27FC236}">
                <a16:creationId xmlns:a16="http://schemas.microsoft.com/office/drawing/2014/main" id="{2FE9FB7F-4D4E-469F-956F-93A3E327D599}"/>
              </a:ext>
            </a:extLst>
          </p:cNvPr>
          <p:cNvSpPr txBox="1"/>
          <p:nvPr/>
        </p:nvSpPr>
        <p:spPr>
          <a:xfrm>
            <a:off x="8508033" y="1997839"/>
            <a:ext cx="2281561" cy="2862322"/>
          </a:xfrm>
          <a:prstGeom prst="rect">
            <a:avLst/>
          </a:prstGeom>
          <a:noFill/>
          <a:ln w="76200">
            <a:solidFill>
              <a:srgbClr val="087582"/>
            </a:solidFill>
          </a:ln>
        </p:spPr>
        <p:txBody>
          <a:bodyPr wrap="square" rtlCol="0">
            <a:spAutoFit/>
          </a:bodyPr>
          <a:lstStyle/>
          <a:p>
            <a:pPr algn="ctr"/>
            <a:r>
              <a:rPr lang="en-US" sz="2000" dirty="0"/>
              <a:t>The HPV vaccine </a:t>
            </a:r>
            <a:r>
              <a:rPr lang="en-US" sz="2000" b="1" dirty="0">
                <a:solidFill>
                  <a:srgbClr val="087582"/>
                </a:solidFill>
              </a:rPr>
              <a:t>does not </a:t>
            </a:r>
            <a:r>
              <a:rPr lang="en-US" sz="2000" dirty="0"/>
              <a:t>contain any live virus, killed virus, or even DNA from the virus, so it cannot cause cancer or other HPV-related illnesses. </a:t>
            </a:r>
          </a:p>
        </p:txBody>
      </p:sp>
    </p:spTree>
    <p:extLst>
      <p:ext uri="{BB962C8B-B14F-4D97-AF65-F5344CB8AC3E}">
        <p14:creationId xmlns:p14="http://schemas.microsoft.com/office/powerpoint/2010/main" val="1462076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8758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a:xfrm>
            <a:off x="5637171" y="347241"/>
            <a:ext cx="6352167" cy="1781647"/>
          </a:xfrm>
        </p:spPr>
        <p:txBody>
          <a:bodyPr vert="horz" lIns="91440" tIns="45720" rIns="91440" bIns="45720" rtlCol="0" anchor="ctr">
            <a:normAutofit/>
          </a:bodyPr>
          <a:lstStyle/>
          <a:p>
            <a:r>
              <a:rPr lang="en-US" b="1" kern="1200" dirty="0">
                <a:solidFill>
                  <a:schemeClr val="tx1"/>
                </a:solidFill>
                <a:latin typeface="+mj-lt"/>
                <a:ea typeface="+mj-ea"/>
                <a:cs typeface="+mj-cs"/>
              </a:rPr>
              <a:t>How Effective is the HPV Vaccine?</a:t>
            </a:r>
          </a:p>
        </p:txBody>
      </p:sp>
      <p:sp>
        <p:nvSpPr>
          <p:cNvPr id="15" name="Freeform: Shape 11">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8">
            <a:extLst>
              <a:ext uri="{FF2B5EF4-FFF2-40B4-BE49-F238E27FC236}">
                <a16:creationId xmlns:a16="http://schemas.microsoft.com/office/drawing/2014/main" id="{185AFDE0-1D0F-4FA8-9F20-23246CBFD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735" y="543135"/>
            <a:ext cx="3752576" cy="4228890"/>
          </a:xfrm>
          <a:prstGeom prst="rect">
            <a:avLst/>
          </a:prstGeom>
        </p:spPr>
      </p:pic>
      <p:sp>
        <p:nvSpPr>
          <p:cNvPr id="4" name="TextBox 3">
            <a:extLst>
              <a:ext uri="{FF2B5EF4-FFF2-40B4-BE49-F238E27FC236}">
                <a16:creationId xmlns:a16="http://schemas.microsoft.com/office/drawing/2014/main" id="{BAE26F0A-14F2-4D36-8D50-CEE041B00492}"/>
              </a:ext>
            </a:extLst>
          </p:cNvPr>
          <p:cNvSpPr txBox="1"/>
          <p:nvPr/>
        </p:nvSpPr>
        <p:spPr>
          <a:xfrm>
            <a:off x="5637172" y="2279018"/>
            <a:ext cx="6521864" cy="3893182"/>
          </a:xfrm>
          <a:prstGeom prst="rect">
            <a:avLst/>
          </a:prstGeom>
        </p:spPr>
        <p:txBody>
          <a:bodyPr vert="horz" lIns="91440" tIns="45720" rIns="91440" bIns="45720" rtlCol="0" anchor="t">
            <a:normAutofit fontScale="92500" lnSpcReduction="10000"/>
          </a:bodyPr>
          <a:lstStyle/>
          <a:p>
            <a:pPr>
              <a:lnSpc>
                <a:spcPct val="90000"/>
              </a:lnSpc>
              <a:spcAft>
                <a:spcPts val="600"/>
              </a:spcAft>
            </a:pPr>
            <a:r>
              <a:rPr lang="en-US" sz="2200" dirty="0"/>
              <a:t>Provides almost 100% protection from targeted HPV types if all doses are received at the correct intervals and if  administered before exposure </a:t>
            </a:r>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endParaRPr lang="en-US" dirty="0"/>
          </a:p>
          <a:p>
            <a:pPr>
              <a:lnSpc>
                <a:spcPct val="90000"/>
              </a:lnSpc>
              <a:spcAft>
                <a:spcPts val="600"/>
              </a:spcAft>
            </a:pPr>
            <a:r>
              <a:rPr lang="en-US" sz="2100" dirty="0"/>
              <a:t>Since 2006, vaccine-type HPV infections have decreased:</a:t>
            </a:r>
          </a:p>
          <a:p>
            <a:pPr marL="800100" lvl="1" indent="-228600">
              <a:lnSpc>
                <a:spcPct val="90000"/>
              </a:lnSpc>
              <a:spcAft>
                <a:spcPts val="600"/>
              </a:spcAft>
              <a:buFont typeface="Arial" panose="020B0604020202020204" pitchFamily="34" charset="0"/>
              <a:buChar char="•"/>
            </a:pPr>
            <a:r>
              <a:rPr lang="en-US" sz="2100" dirty="0"/>
              <a:t>78% in US women ages 20 – 24</a:t>
            </a:r>
          </a:p>
          <a:p>
            <a:pPr marL="800100" lvl="1" indent="-228600">
              <a:lnSpc>
                <a:spcPct val="90000"/>
              </a:lnSpc>
              <a:spcAft>
                <a:spcPts val="600"/>
              </a:spcAft>
              <a:buFont typeface="Arial" panose="020B0604020202020204" pitchFamily="34" charset="0"/>
              <a:buChar char="•"/>
            </a:pPr>
            <a:r>
              <a:rPr lang="en-US" sz="2100" dirty="0"/>
              <a:t>38% in US women for ages 25 – 29</a:t>
            </a:r>
          </a:p>
          <a:p>
            <a:pPr indent="-228600">
              <a:lnSpc>
                <a:spcPct val="90000"/>
              </a:lnSpc>
              <a:spcAft>
                <a:spcPts val="600"/>
              </a:spcAft>
              <a:buFont typeface="Arial" panose="020B0604020202020204" pitchFamily="34" charset="0"/>
              <a:buChar char="•"/>
            </a:pPr>
            <a:endParaRPr lang="en-US" sz="2100" dirty="0"/>
          </a:p>
          <a:p>
            <a:pPr>
              <a:lnSpc>
                <a:spcPct val="90000"/>
              </a:lnSpc>
              <a:spcAft>
                <a:spcPts val="600"/>
              </a:spcAft>
            </a:pPr>
            <a:r>
              <a:rPr lang="en-US" sz="2100" dirty="0"/>
              <a:t>Recent studies demonstrate protection against HPV-related pre-cancers and cancers:</a:t>
            </a:r>
          </a:p>
          <a:p>
            <a:pPr marL="800100" lvl="1" indent="-228600">
              <a:lnSpc>
                <a:spcPct val="90000"/>
              </a:lnSpc>
              <a:spcAft>
                <a:spcPts val="600"/>
              </a:spcAft>
              <a:buFont typeface="Arial" panose="020B0604020202020204" pitchFamily="34" charset="0"/>
              <a:buChar char="•"/>
            </a:pPr>
            <a:r>
              <a:rPr lang="en-US" sz="2100" dirty="0"/>
              <a:t>51% reduction in CIN2+ among women ages 15 – 19</a:t>
            </a:r>
          </a:p>
          <a:p>
            <a:pPr marL="800100" lvl="1" indent="-228600">
              <a:lnSpc>
                <a:spcPct val="90000"/>
              </a:lnSpc>
              <a:spcAft>
                <a:spcPts val="600"/>
              </a:spcAft>
              <a:buFont typeface="Arial" panose="020B0604020202020204" pitchFamily="34" charset="0"/>
              <a:buChar char="•"/>
            </a:pPr>
            <a:r>
              <a:rPr lang="en-US" sz="2100" dirty="0"/>
              <a:t>31% reduction in CIN2+ among women ages 20 – 24</a:t>
            </a:r>
          </a:p>
          <a:p>
            <a:pPr indent="-228600">
              <a:lnSpc>
                <a:spcPct val="90000"/>
              </a:lnSpc>
              <a:spcAft>
                <a:spcPts val="600"/>
              </a:spcAft>
              <a:buFont typeface="Arial" panose="020B0604020202020204" pitchFamily="34" charset="0"/>
              <a:buChar char="•"/>
            </a:pPr>
            <a:endParaRPr lang="en-US" sz="1400" dirty="0"/>
          </a:p>
        </p:txBody>
      </p:sp>
      <p:sp>
        <p:nvSpPr>
          <p:cNvPr id="5" name="TextBox 4">
            <a:extLst>
              <a:ext uri="{FF2B5EF4-FFF2-40B4-BE49-F238E27FC236}">
                <a16:creationId xmlns:a16="http://schemas.microsoft.com/office/drawing/2014/main" id="{C47D89EB-21E9-48FF-A5EB-812F957770D0}"/>
              </a:ext>
            </a:extLst>
          </p:cNvPr>
          <p:cNvSpPr txBox="1"/>
          <p:nvPr/>
        </p:nvSpPr>
        <p:spPr>
          <a:xfrm flipH="1">
            <a:off x="0" y="6457890"/>
            <a:ext cx="11510209" cy="400110"/>
          </a:xfrm>
          <a:prstGeom prst="rect">
            <a:avLst/>
          </a:prstGeom>
          <a:noFill/>
        </p:spPr>
        <p:txBody>
          <a:bodyPr wrap="square" rtlCol="0">
            <a:spAutoFit/>
          </a:bodyPr>
          <a:lstStyle/>
          <a:p>
            <a:r>
              <a:rPr lang="en-US" sz="1000" dirty="0"/>
              <a:t>(1) Markowitz LE, et al. Declines in HPV Vaccine Type Prevalence in Women Screened for Cervical Cancer in the United States: Evidence of Direct and Herd Effects of Vaccination. Vaccine. 2019. (2) </a:t>
            </a:r>
            <a:r>
              <a:rPr lang="en-US" sz="1000" dirty="0" err="1"/>
              <a:t>Drolet</a:t>
            </a:r>
            <a:r>
              <a:rPr lang="en-US" sz="1000" dirty="0"/>
              <a:t> M, et al. Population-Level Impact and Herd Effects Following the Introduction of Human Papillomavirus Vaccination </a:t>
            </a:r>
            <a:r>
              <a:rPr lang="en-US" sz="1000" dirty="0" err="1"/>
              <a:t>Programmes</a:t>
            </a:r>
            <a:r>
              <a:rPr lang="en-US" sz="1000" dirty="0"/>
              <a:t>: Updated Systematic Review and Meta-Analysis. Lancet. 2019.</a:t>
            </a:r>
          </a:p>
        </p:txBody>
      </p:sp>
      <p:sp>
        <p:nvSpPr>
          <p:cNvPr id="6" name="Rectangle: Rounded Corners 5">
            <a:extLst>
              <a:ext uri="{FF2B5EF4-FFF2-40B4-BE49-F238E27FC236}">
                <a16:creationId xmlns:a16="http://schemas.microsoft.com/office/drawing/2014/main" id="{4BB50EC2-6046-4B78-B3B7-34E756AA709E}"/>
              </a:ext>
            </a:extLst>
          </p:cNvPr>
          <p:cNvSpPr/>
          <p:nvPr/>
        </p:nvSpPr>
        <p:spPr>
          <a:xfrm>
            <a:off x="5637172" y="2128888"/>
            <a:ext cx="6352167" cy="111913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51015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p:txBody>
          <a:bodyPr/>
          <a:lstStyle/>
          <a:p>
            <a:r>
              <a:rPr lang="en-US" b="1" dirty="0">
                <a:solidFill>
                  <a:srgbClr val="087582"/>
                </a:solidFill>
              </a:rPr>
              <a:t>Is the HPV Vaccine Safe?</a:t>
            </a:r>
          </a:p>
        </p:txBody>
      </p:sp>
      <p:sp>
        <p:nvSpPr>
          <p:cNvPr id="3" name="TextBox 2">
            <a:extLst>
              <a:ext uri="{FF2B5EF4-FFF2-40B4-BE49-F238E27FC236}">
                <a16:creationId xmlns:a16="http://schemas.microsoft.com/office/drawing/2014/main" id="{523BCE6C-B9A6-4EA9-B084-9CC69C4DCB85}"/>
              </a:ext>
            </a:extLst>
          </p:cNvPr>
          <p:cNvSpPr txBox="1"/>
          <p:nvPr/>
        </p:nvSpPr>
        <p:spPr>
          <a:xfrm>
            <a:off x="838200" y="1507808"/>
            <a:ext cx="6669504" cy="4893647"/>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087582"/>
                </a:solidFill>
              </a:rPr>
              <a:t>Yes! </a:t>
            </a:r>
            <a:r>
              <a:rPr lang="en-US" sz="2400" dirty="0"/>
              <a:t> All vaccines used in the US, are required to go through years of extensive safety testing before licensure </a:t>
            </a:r>
          </a:p>
          <a:p>
            <a:pPr marL="285750" indent="-285750">
              <a:buFont typeface="Arial" panose="020B0604020202020204" pitchFamily="34" charset="0"/>
              <a:buChar char="•"/>
            </a:pPr>
            <a:r>
              <a:rPr lang="en-US" sz="2400" dirty="0"/>
              <a:t>Review of 109 studies found no significant increases in adverse events</a:t>
            </a:r>
          </a:p>
          <a:p>
            <a:pPr marL="285750" indent="-285750">
              <a:buFont typeface="Arial" panose="020B0604020202020204" pitchFamily="34" charset="0"/>
              <a:buChar char="•"/>
            </a:pPr>
            <a:r>
              <a:rPr lang="en-US" sz="2400" dirty="0"/>
              <a:t>Over 270 million doses have been given worldwide and common side-effects include:</a:t>
            </a:r>
          </a:p>
          <a:p>
            <a:pPr marL="1200150" lvl="2" indent="-285750">
              <a:buFont typeface="Arial" panose="020B0604020202020204" pitchFamily="34" charset="0"/>
              <a:buChar char="•"/>
            </a:pPr>
            <a:r>
              <a:rPr lang="en-US" sz="2400" dirty="0"/>
              <a:t>Pain</a:t>
            </a:r>
          </a:p>
          <a:p>
            <a:pPr marL="1200150" lvl="2" indent="-285750">
              <a:buFont typeface="Arial" panose="020B0604020202020204" pitchFamily="34" charset="0"/>
              <a:buChar char="•"/>
            </a:pPr>
            <a:r>
              <a:rPr lang="en-US" sz="2400" dirty="0"/>
              <a:t>Redness or swelling at the injection site</a:t>
            </a:r>
          </a:p>
          <a:p>
            <a:pPr marL="1200150" lvl="2" indent="-285750">
              <a:buFont typeface="Arial" panose="020B0604020202020204" pitchFamily="34" charset="0"/>
              <a:buChar char="•"/>
            </a:pPr>
            <a:r>
              <a:rPr lang="en-US" sz="2400" dirty="0"/>
              <a:t>Headache</a:t>
            </a:r>
          </a:p>
          <a:p>
            <a:pPr marL="1200150" lvl="2" indent="-285750">
              <a:buFont typeface="Arial" panose="020B0604020202020204" pitchFamily="34" charset="0"/>
              <a:buChar char="•"/>
            </a:pPr>
            <a:r>
              <a:rPr lang="en-US" sz="2400" dirty="0"/>
              <a:t>Nausea</a:t>
            </a:r>
          </a:p>
          <a:p>
            <a:pPr marL="1200150" lvl="2" indent="-285750">
              <a:buFont typeface="Arial" panose="020B0604020202020204" pitchFamily="34" charset="0"/>
              <a:buChar char="•"/>
            </a:pPr>
            <a:r>
              <a:rPr lang="en-US" sz="2400" dirty="0"/>
              <a:t>Dizziness</a:t>
            </a:r>
          </a:p>
          <a:p>
            <a:pPr lvl="1"/>
            <a:endParaRPr lang="en-US" sz="2400" dirty="0"/>
          </a:p>
        </p:txBody>
      </p:sp>
      <p:sp>
        <p:nvSpPr>
          <p:cNvPr id="4" name="Rectangle 3">
            <a:extLst>
              <a:ext uri="{FF2B5EF4-FFF2-40B4-BE49-F238E27FC236}">
                <a16:creationId xmlns:a16="http://schemas.microsoft.com/office/drawing/2014/main" id="{22BB55FC-22C2-4CDE-8C28-0D1FC9CB44D0}"/>
              </a:ext>
            </a:extLst>
          </p:cNvPr>
          <p:cNvSpPr/>
          <p:nvPr/>
        </p:nvSpPr>
        <p:spPr>
          <a:xfrm>
            <a:off x="7732451" y="1898162"/>
            <a:ext cx="3045040" cy="2554545"/>
          </a:xfrm>
          <a:prstGeom prst="rect">
            <a:avLst/>
          </a:prstGeom>
          <a:ln w="57150">
            <a:solidFill>
              <a:srgbClr val="087582"/>
            </a:solidFill>
          </a:ln>
        </p:spPr>
        <p:txBody>
          <a:bodyPr wrap="square">
            <a:spAutoFit/>
          </a:bodyPr>
          <a:lstStyle/>
          <a:p>
            <a:pPr algn="ctr"/>
            <a:r>
              <a:rPr lang="en-US" sz="2000" b="1" dirty="0">
                <a:solidFill>
                  <a:srgbClr val="087582"/>
                </a:solidFill>
              </a:rPr>
              <a:t>Fainting after getting a shot is more common in teens than in young children.</a:t>
            </a:r>
          </a:p>
          <a:p>
            <a:pPr algn="ctr"/>
            <a:r>
              <a:rPr lang="en-US" sz="2000" b="1" dirty="0">
                <a:solidFill>
                  <a:srgbClr val="087582"/>
                </a:solidFill>
              </a:rPr>
              <a:t> </a:t>
            </a:r>
          </a:p>
          <a:p>
            <a:pPr algn="ctr"/>
            <a:r>
              <a:rPr lang="en-US" sz="2000" b="1" dirty="0">
                <a:solidFill>
                  <a:srgbClr val="087582"/>
                </a:solidFill>
              </a:rPr>
              <a:t>Patients should remain seated for 15 minutes after vaccination.</a:t>
            </a:r>
          </a:p>
        </p:txBody>
      </p:sp>
      <p:sp>
        <p:nvSpPr>
          <p:cNvPr id="5" name="TextBox 4">
            <a:extLst>
              <a:ext uri="{FF2B5EF4-FFF2-40B4-BE49-F238E27FC236}">
                <a16:creationId xmlns:a16="http://schemas.microsoft.com/office/drawing/2014/main" id="{81058FE8-4C48-4D31-A7E6-3FA08B5DBFFB}"/>
              </a:ext>
            </a:extLst>
          </p:cNvPr>
          <p:cNvSpPr txBox="1"/>
          <p:nvPr/>
        </p:nvSpPr>
        <p:spPr>
          <a:xfrm>
            <a:off x="5740400" y="5791200"/>
            <a:ext cx="45719" cy="36933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EDCCD4AA-ADC0-409B-8F9C-88D14F7D12AD}"/>
              </a:ext>
            </a:extLst>
          </p:cNvPr>
          <p:cNvSpPr txBox="1"/>
          <p:nvPr/>
        </p:nvSpPr>
        <p:spPr>
          <a:xfrm>
            <a:off x="0" y="6275695"/>
            <a:ext cx="10001106" cy="246221"/>
          </a:xfrm>
          <a:prstGeom prst="rect">
            <a:avLst/>
          </a:prstGeom>
          <a:noFill/>
        </p:spPr>
        <p:txBody>
          <a:bodyPr wrap="square" rtlCol="0">
            <a:spAutoFit/>
          </a:bodyPr>
          <a:lstStyle/>
          <a:p>
            <a:r>
              <a:rPr lang="en-US" sz="1000" dirty="0" err="1"/>
              <a:t>Arbyn</a:t>
            </a:r>
            <a:r>
              <a:rPr lang="en-US" sz="1000" dirty="0"/>
              <a:t> M, Xu L. Efficacy and Safety of Prophylactic HPV Vaccines. A Cochrane Review of Randomized Trials. Expert Rev Vaccines. 2018;17(12):1085-1091.</a:t>
            </a:r>
          </a:p>
        </p:txBody>
      </p:sp>
    </p:spTree>
    <p:extLst>
      <p:ext uri="{BB962C8B-B14F-4D97-AF65-F5344CB8AC3E}">
        <p14:creationId xmlns:p14="http://schemas.microsoft.com/office/powerpoint/2010/main" val="2491152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a:xfrm>
            <a:off x="509286" y="182175"/>
            <a:ext cx="10844514" cy="1508514"/>
          </a:xfrm>
        </p:spPr>
        <p:txBody>
          <a:bodyPr/>
          <a:lstStyle/>
          <a:p>
            <a:r>
              <a:rPr lang="en-US" b="1" dirty="0">
                <a:solidFill>
                  <a:srgbClr val="087582"/>
                </a:solidFill>
              </a:rPr>
              <a:t>When is the Right Time to Vaccinate?</a:t>
            </a:r>
          </a:p>
        </p:txBody>
      </p:sp>
      <p:sp>
        <p:nvSpPr>
          <p:cNvPr id="4" name="TextBox 3">
            <a:extLst>
              <a:ext uri="{FF2B5EF4-FFF2-40B4-BE49-F238E27FC236}">
                <a16:creationId xmlns:a16="http://schemas.microsoft.com/office/drawing/2014/main" id="{A8DD9926-9562-45A7-A456-8DE0890D39BA}"/>
              </a:ext>
            </a:extLst>
          </p:cNvPr>
          <p:cNvSpPr txBox="1"/>
          <p:nvPr/>
        </p:nvSpPr>
        <p:spPr>
          <a:xfrm>
            <a:off x="729205" y="1690688"/>
            <a:ext cx="10729732" cy="2954655"/>
          </a:xfrm>
          <a:prstGeom prst="rect">
            <a:avLst/>
          </a:prstGeom>
          <a:noFill/>
        </p:spPr>
        <p:txBody>
          <a:bodyPr wrap="square" rtlCol="0">
            <a:spAutoFit/>
          </a:bodyPr>
          <a:lstStyle/>
          <a:p>
            <a:pPr algn="just"/>
            <a:r>
              <a:rPr lang="en-US" sz="2400" dirty="0"/>
              <a:t>Recommended for all 11-12 year old adolescents, but HPV series can be started as early as age 9 </a:t>
            </a:r>
            <a:r>
              <a:rPr lang="en-US" sz="2400" b="1" i="1" dirty="0">
                <a:solidFill>
                  <a:srgbClr val="087582"/>
                </a:solidFill>
              </a:rPr>
              <a:t>(On-time vaccination)</a:t>
            </a:r>
            <a:endParaRPr lang="en-US" sz="2400" i="1" dirty="0"/>
          </a:p>
          <a:p>
            <a:pPr marL="742950" lvl="1" indent="-285750" algn="just">
              <a:buFont typeface="Arial" panose="020B0604020202020204" pitchFamily="34" charset="0"/>
              <a:buChar char="•"/>
            </a:pPr>
            <a:r>
              <a:rPr lang="en-US" sz="2400" dirty="0"/>
              <a:t>Also recommended for males and females age 13 – 26 who have not been vaccinated previously or who have not completed the vaccination series </a:t>
            </a:r>
            <a:r>
              <a:rPr lang="en-US" sz="2400" b="1" i="1" dirty="0">
                <a:solidFill>
                  <a:srgbClr val="087582"/>
                </a:solidFill>
              </a:rPr>
              <a:t>(Catch-up vaccination)</a:t>
            </a:r>
            <a:r>
              <a:rPr lang="en-US" sz="2400" i="1" dirty="0"/>
              <a:t> </a:t>
            </a:r>
          </a:p>
          <a:p>
            <a:pPr marL="742950" lvl="1" indent="-285750" algn="just">
              <a:buFont typeface="Arial" panose="020B0604020202020204" pitchFamily="34" charset="0"/>
              <a:buChar char="•"/>
            </a:pPr>
            <a:r>
              <a:rPr lang="en-US" sz="2400" dirty="0"/>
              <a:t>Works best when given before age 13 as cancer protection decreases as age at vaccination increases </a:t>
            </a:r>
          </a:p>
          <a:p>
            <a:endParaRPr lang="en-US" dirty="0"/>
          </a:p>
        </p:txBody>
      </p:sp>
      <p:pic>
        <p:nvPicPr>
          <p:cNvPr id="6" name="Picture 5">
            <a:hlinkClick r:id="rId3"/>
            <a:extLst>
              <a:ext uri="{FF2B5EF4-FFF2-40B4-BE49-F238E27FC236}">
                <a16:creationId xmlns:a16="http://schemas.microsoft.com/office/drawing/2014/main" id="{74B9CF97-75BC-4334-940E-2EF0B0A962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9412" y="4477312"/>
            <a:ext cx="8253175" cy="1676545"/>
          </a:xfrm>
          <a:prstGeom prst="rect">
            <a:avLst/>
          </a:prstGeom>
        </p:spPr>
      </p:pic>
    </p:spTree>
    <p:extLst>
      <p:ext uri="{BB962C8B-B14F-4D97-AF65-F5344CB8AC3E}">
        <p14:creationId xmlns:p14="http://schemas.microsoft.com/office/powerpoint/2010/main" val="3810916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a:xfrm>
            <a:off x="457200" y="669925"/>
            <a:ext cx="11645900" cy="1325563"/>
          </a:xfrm>
        </p:spPr>
        <p:txBody>
          <a:bodyPr/>
          <a:lstStyle/>
          <a:p>
            <a:r>
              <a:rPr lang="en-US" b="1" dirty="0">
                <a:solidFill>
                  <a:srgbClr val="087582"/>
                </a:solidFill>
              </a:rPr>
              <a:t>How Long Will the Vaccine Prevent HPV Infections?</a:t>
            </a:r>
          </a:p>
        </p:txBody>
      </p:sp>
      <p:sp>
        <p:nvSpPr>
          <p:cNvPr id="3" name="TextBox 2">
            <a:extLst>
              <a:ext uri="{FF2B5EF4-FFF2-40B4-BE49-F238E27FC236}">
                <a16:creationId xmlns:a16="http://schemas.microsoft.com/office/drawing/2014/main" id="{B35832FA-9B37-431D-9967-28CB538D1D69}"/>
              </a:ext>
            </a:extLst>
          </p:cNvPr>
          <p:cNvSpPr txBox="1"/>
          <p:nvPr/>
        </p:nvSpPr>
        <p:spPr>
          <a:xfrm>
            <a:off x="1361440" y="2269955"/>
            <a:ext cx="9154160" cy="2954655"/>
          </a:xfrm>
          <a:prstGeom prst="rect">
            <a:avLst/>
          </a:prstGeom>
          <a:noFill/>
        </p:spPr>
        <p:txBody>
          <a:bodyPr wrap="square" rtlCol="0">
            <a:spAutoFit/>
          </a:bodyPr>
          <a:lstStyle/>
          <a:p>
            <a:r>
              <a:rPr lang="en-US" sz="2800" dirty="0"/>
              <a:t>Studies suggest that HPV vaccines offer long-lasting protection against infection, disease, and cancer </a:t>
            </a:r>
          </a:p>
          <a:p>
            <a:endParaRPr lang="en-US" sz="2800" dirty="0"/>
          </a:p>
          <a:p>
            <a:r>
              <a:rPr lang="en-US" sz="2800" dirty="0"/>
              <a:t>Continued protection against high-grade cervical, vaginal, and vulvar neoplasia has been observed through </a:t>
            </a:r>
            <a:r>
              <a:rPr lang="en-US" sz="2800" b="1" u="sng" dirty="0">
                <a:solidFill>
                  <a:srgbClr val="087582"/>
                </a:solidFill>
              </a:rPr>
              <a:t>at least 10 years</a:t>
            </a:r>
            <a:r>
              <a:rPr lang="en-US" sz="2800" b="1" dirty="0">
                <a:solidFill>
                  <a:srgbClr val="087582"/>
                </a:solidFill>
              </a:rPr>
              <a:t> </a:t>
            </a:r>
            <a:r>
              <a:rPr lang="en-US" sz="2800" dirty="0"/>
              <a:t>following vaccination </a:t>
            </a:r>
          </a:p>
          <a:p>
            <a:endParaRPr lang="en-US" dirty="0"/>
          </a:p>
        </p:txBody>
      </p:sp>
    </p:spTree>
    <p:extLst>
      <p:ext uri="{BB962C8B-B14F-4D97-AF65-F5344CB8AC3E}">
        <p14:creationId xmlns:p14="http://schemas.microsoft.com/office/powerpoint/2010/main" val="95766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a:xfrm>
            <a:off x="838200" y="365125"/>
            <a:ext cx="10515600" cy="1325563"/>
          </a:xfrm>
        </p:spPr>
        <p:txBody>
          <a:bodyPr/>
          <a:lstStyle/>
          <a:p>
            <a:r>
              <a:rPr lang="en-US"/>
              <a:t>What is the HPV Vaccine Dosing Schedule?</a:t>
            </a:r>
            <a:endParaRPr lang="en-US" dirty="0"/>
          </a:p>
        </p:txBody>
      </p:sp>
      <p:pic>
        <p:nvPicPr>
          <p:cNvPr id="5" name="Picture 4">
            <a:extLst>
              <a:ext uri="{FF2B5EF4-FFF2-40B4-BE49-F238E27FC236}">
                <a16:creationId xmlns:a16="http://schemas.microsoft.com/office/drawing/2014/main" id="{3B6EE4F4-4575-420D-98AF-673B30C84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57063"/>
            <a:ext cx="7420335" cy="4499854"/>
          </a:xfrm>
          <a:prstGeom prst="rect">
            <a:avLst/>
          </a:prstGeom>
        </p:spPr>
      </p:pic>
      <p:pic>
        <p:nvPicPr>
          <p:cNvPr id="7" name="Picture 6">
            <a:hlinkClick r:id="rId4"/>
            <a:extLst>
              <a:ext uri="{FF2B5EF4-FFF2-40B4-BE49-F238E27FC236}">
                <a16:creationId xmlns:a16="http://schemas.microsoft.com/office/drawing/2014/main" id="{661601DA-07DD-4BBB-9DC5-965F24202A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3757" y="1821048"/>
            <a:ext cx="1860884" cy="4119239"/>
          </a:xfrm>
          <a:prstGeom prst="rect">
            <a:avLst/>
          </a:prstGeom>
        </p:spPr>
      </p:pic>
    </p:spTree>
    <p:extLst>
      <p:ext uri="{BB962C8B-B14F-4D97-AF65-F5344CB8AC3E}">
        <p14:creationId xmlns:p14="http://schemas.microsoft.com/office/powerpoint/2010/main" val="288894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8758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05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A425A52-D61B-49DC-9783-EB40A443B933}"/>
              </a:ext>
            </a:extLst>
          </p:cNvPr>
          <p:cNvSpPr txBox="1"/>
          <p:nvPr/>
        </p:nvSpPr>
        <p:spPr>
          <a:xfrm>
            <a:off x="640080" y="2074363"/>
            <a:ext cx="2752354" cy="2709275"/>
          </a:xfrm>
          <a:prstGeom prst="ellipse">
            <a:avLst/>
          </a:prstGeom>
          <a:solidFill>
            <a:srgbClr val="087582"/>
          </a:solidFill>
          <a:ln w="174625" cmpd="thinThick">
            <a:solidFill>
              <a:srgbClr val="262626"/>
            </a:solidFill>
          </a:ln>
        </p:spPr>
        <p:txBody>
          <a:bodyPr vert="horz" lIns="91440" tIns="45720" rIns="91440" bIns="45720" rtlCol="0" anchor="ctr">
            <a:normAutofit fontScale="92500" lnSpcReduction="10000"/>
          </a:bodyPr>
          <a:lstStyle/>
          <a:p>
            <a:pPr algn="ctr">
              <a:lnSpc>
                <a:spcPct val="90000"/>
              </a:lnSpc>
              <a:spcBef>
                <a:spcPct val="0"/>
              </a:spcBef>
              <a:spcAft>
                <a:spcPts val="600"/>
              </a:spcAft>
            </a:pPr>
            <a:endParaRPr lang="en-US" sz="2000" kern="1200" dirty="0">
              <a:solidFill>
                <a:srgbClr val="FFFFFF"/>
              </a:solidFill>
              <a:latin typeface="+mj-lt"/>
              <a:ea typeface="+mj-ea"/>
              <a:cs typeface="+mj-cs"/>
            </a:endParaRPr>
          </a:p>
          <a:p>
            <a:pPr algn="ctr">
              <a:lnSpc>
                <a:spcPct val="90000"/>
              </a:lnSpc>
              <a:spcBef>
                <a:spcPct val="0"/>
              </a:spcBef>
              <a:spcAft>
                <a:spcPts val="600"/>
              </a:spcAft>
            </a:pPr>
            <a:r>
              <a:rPr lang="en-US" sz="2000" kern="1200" dirty="0">
                <a:solidFill>
                  <a:srgbClr val="FFFFFF"/>
                </a:solidFill>
                <a:latin typeface="+mj-lt"/>
                <a:ea typeface="+mj-ea"/>
                <a:cs typeface="+mj-cs"/>
              </a:rPr>
              <a:t>The HPV vaccine can be given at the same visit as out routinely recommended vaccines. </a:t>
            </a:r>
          </a:p>
          <a:p>
            <a:pPr algn="ctr">
              <a:lnSpc>
                <a:spcPct val="90000"/>
              </a:lnSpc>
              <a:spcBef>
                <a:spcPct val="0"/>
              </a:spcBef>
              <a:spcAft>
                <a:spcPts val="600"/>
              </a:spcAft>
            </a:pPr>
            <a:endParaRPr lang="en-US" sz="2000" kern="1200" dirty="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65E0DE71-C14A-4A4F-A75E-3ED52CABC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880" y="680720"/>
            <a:ext cx="8517714" cy="5405120"/>
          </a:xfrm>
          <a:prstGeom prst="rect">
            <a:avLst/>
          </a:prstGeom>
        </p:spPr>
      </p:pic>
    </p:spTree>
    <p:extLst>
      <p:ext uri="{BB962C8B-B14F-4D97-AF65-F5344CB8AC3E}">
        <p14:creationId xmlns:p14="http://schemas.microsoft.com/office/powerpoint/2010/main" val="3135543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p:txBody>
          <a:bodyPr/>
          <a:lstStyle/>
          <a:p>
            <a:r>
              <a:rPr lang="en-US" b="1" dirty="0">
                <a:solidFill>
                  <a:srgbClr val="087582"/>
                </a:solidFill>
              </a:rPr>
              <a:t>HPV 101 for Immunizers Knowledge Check</a:t>
            </a:r>
          </a:p>
        </p:txBody>
      </p:sp>
      <p:sp>
        <p:nvSpPr>
          <p:cNvPr id="3" name="TextBox 2">
            <a:extLst>
              <a:ext uri="{FF2B5EF4-FFF2-40B4-BE49-F238E27FC236}">
                <a16:creationId xmlns:a16="http://schemas.microsoft.com/office/drawing/2014/main" id="{D7349894-1AD7-4237-A563-EE98E88BCD1A}"/>
              </a:ext>
            </a:extLst>
          </p:cNvPr>
          <p:cNvSpPr txBox="1"/>
          <p:nvPr/>
        </p:nvSpPr>
        <p:spPr>
          <a:xfrm>
            <a:off x="1300480" y="1991359"/>
            <a:ext cx="10180320" cy="3108543"/>
          </a:xfrm>
          <a:prstGeom prst="rect">
            <a:avLst/>
          </a:prstGeom>
          <a:noFill/>
        </p:spPr>
        <p:txBody>
          <a:bodyPr wrap="square" rtlCol="0">
            <a:spAutoFit/>
          </a:bodyPr>
          <a:lstStyle/>
          <a:p>
            <a:r>
              <a:rPr lang="en-US" sz="2800" b="1" dirty="0">
                <a:solidFill>
                  <a:srgbClr val="087582"/>
                </a:solidFill>
              </a:rPr>
              <a:t>Q: </a:t>
            </a:r>
            <a:r>
              <a:rPr lang="en-US" sz="2800" dirty="0"/>
              <a:t>Persistent HPV infection has been linked to cancers in which   anatomical sites?</a:t>
            </a:r>
          </a:p>
          <a:p>
            <a:endParaRPr lang="en-US" sz="2800" dirty="0"/>
          </a:p>
          <a:p>
            <a:pPr marL="342900" indent="-342900">
              <a:buAutoNum type="alphaLcPeriod"/>
            </a:pPr>
            <a:r>
              <a:rPr lang="en-US" sz="2800" dirty="0"/>
              <a:t>Cervical</a:t>
            </a:r>
          </a:p>
          <a:p>
            <a:pPr marL="342900" indent="-342900">
              <a:buAutoNum type="alphaLcPeriod"/>
            </a:pPr>
            <a:r>
              <a:rPr lang="en-US" sz="2800" dirty="0"/>
              <a:t>Cervical and anal</a:t>
            </a:r>
          </a:p>
          <a:p>
            <a:pPr marL="342900" indent="-342900">
              <a:buAutoNum type="alphaLcPeriod"/>
            </a:pPr>
            <a:r>
              <a:rPr lang="en-US" sz="2800" dirty="0"/>
              <a:t>Cervical, anal, and oropharyngeal</a:t>
            </a:r>
          </a:p>
          <a:p>
            <a:pPr marL="342900" indent="-342900">
              <a:buAutoNum type="alphaLcPeriod"/>
            </a:pPr>
            <a:r>
              <a:rPr lang="en-US" sz="2800" dirty="0"/>
              <a:t>Cervical, anal, oropharyngeal, vaginal, vulvar and penile</a:t>
            </a:r>
          </a:p>
        </p:txBody>
      </p:sp>
      <p:sp>
        <p:nvSpPr>
          <p:cNvPr id="4" name="Rectangle: Rounded Corners 3">
            <a:extLst>
              <a:ext uri="{FF2B5EF4-FFF2-40B4-BE49-F238E27FC236}">
                <a16:creationId xmlns:a16="http://schemas.microsoft.com/office/drawing/2014/main" id="{24E7C37E-CBED-4D1A-AFFB-43D02C443490}"/>
              </a:ext>
            </a:extLst>
          </p:cNvPr>
          <p:cNvSpPr/>
          <p:nvPr/>
        </p:nvSpPr>
        <p:spPr>
          <a:xfrm>
            <a:off x="1300480" y="4605097"/>
            <a:ext cx="8642508" cy="477520"/>
          </a:xfrm>
          <a:prstGeom prst="roundRect">
            <a:avLst/>
          </a:prstGeom>
          <a:noFill/>
          <a:ln w="38100">
            <a:solidFill>
              <a:srgbClr val="087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251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p:txBody>
          <a:bodyPr/>
          <a:lstStyle/>
          <a:p>
            <a:r>
              <a:rPr lang="en-US" b="1" dirty="0">
                <a:solidFill>
                  <a:srgbClr val="087582"/>
                </a:solidFill>
              </a:rPr>
              <a:t>HPV 101 for Immunizers Knowledge Check</a:t>
            </a:r>
          </a:p>
        </p:txBody>
      </p:sp>
      <p:sp>
        <p:nvSpPr>
          <p:cNvPr id="3" name="TextBox 2">
            <a:extLst>
              <a:ext uri="{FF2B5EF4-FFF2-40B4-BE49-F238E27FC236}">
                <a16:creationId xmlns:a16="http://schemas.microsoft.com/office/drawing/2014/main" id="{D7349894-1AD7-4237-A563-EE98E88BCD1A}"/>
              </a:ext>
            </a:extLst>
          </p:cNvPr>
          <p:cNvSpPr txBox="1"/>
          <p:nvPr/>
        </p:nvSpPr>
        <p:spPr>
          <a:xfrm>
            <a:off x="1300480" y="1991359"/>
            <a:ext cx="8642509" cy="2246769"/>
          </a:xfrm>
          <a:prstGeom prst="rect">
            <a:avLst/>
          </a:prstGeom>
          <a:noFill/>
        </p:spPr>
        <p:txBody>
          <a:bodyPr wrap="square" rtlCol="0">
            <a:spAutoFit/>
          </a:bodyPr>
          <a:lstStyle/>
          <a:p>
            <a:r>
              <a:rPr lang="en-US" sz="2800" b="1" dirty="0">
                <a:solidFill>
                  <a:srgbClr val="087582"/>
                </a:solidFill>
              </a:rPr>
              <a:t>True or False</a:t>
            </a:r>
            <a:r>
              <a:rPr lang="en-US" sz="2800" dirty="0"/>
              <a:t>: 270 million doses of HPV vaccine have been distributed worldwide since vaccine licensure.</a:t>
            </a:r>
          </a:p>
          <a:p>
            <a:endParaRPr lang="en-US" sz="2800" dirty="0"/>
          </a:p>
          <a:p>
            <a:pPr marL="800100" lvl="1" indent="-342900">
              <a:buAutoNum type="alphaLcPeriod"/>
            </a:pPr>
            <a:r>
              <a:rPr lang="en-US" sz="2800" dirty="0"/>
              <a:t>True</a:t>
            </a:r>
          </a:p>
          <a:p>
            <a:pPr marL="800100" lvl="1" indent="-342900">
              <a:buAutoNum type="alphaLcPeriod"/>
            </a:pPr>
            <a:r>
              <a:rPr lang="en-US" sz="2800" dirty="0"/>
              <a:t>False</a:t>
            </a:r>
          </a:p>
        </p:txBody>
      </p:sp>
      <p:sp>
        <p:nvSpPr>
          <p:cNvPr id="4" name="Rectangle: Rounded Corners 3">
            <a:extLst>
              <a:ext uri="{FF2B5EF4-FFF2-40B4-BE49-F238E27FC236}">
                <a16:creationId xmlns:a16="http://schemas.microsoft.com/office/drawing/2014/main" id="{AE485C16-5EE0-48EE-BB66-BCAAA41B7DF2}"/>
              </a:ext>
            </a:extLst>
          </p:cNvPr>
          <p:cNvSpPr/>
          <p:nvPr/>
        </p:nvSpPr>
        <p:spPr>
          <a:xfrm>
            <a:off x="1780540" y="3296920"/>
            <a:ext cx="1158240" cy="467360"/>
          </a:xfrm>
          <a:prstGeom prst="roundRect">
            <a:avLst/>
          </a:prstGeom>
          <a:noFill/>
          <a:ln w="38100">
            <a:solidFill>
              <a:srgbClr val="087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691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9ADB-0049-4E17-9762-BA32A8A60457}"/>
              </a:ext>
            </a:extLst>
          </p:cNvPr>
          <p:cNvSpPr>
            <a:spLocks noGrp="1"/>
          </p:cNvSpPr>
          <p:nvPr>
            <p:ph type="title"/>
          </p:nvPr>
        </p:nvSpPr>
        <p:spPr>
          <a:xfrm>
            <a:off x="4965430" y="629266"/>
            <a:ext cx="6586491" cy="1676603"/>
          </a:xfrm>
        </p:spPr>
        <p:txBody>
          <a:bodyPr vert="horz" lIns="91440" tIns="45720" rIns="91440" bIns="45720" rtlCol="0" anchor="ctr">
            <a:normAutofit/>
          </a:bodyPr>
          <a:lstStyle/>
          <a:p>
            <a:r>
              <a:rPr lang="en-US" sz="5400" b="1" dirty="0">
                <a:solidFill>
                  <a:srgbClr val="087582"/>
                </a:solidFill>
              </a:rPr>
              <a:t>Welcome!</a:t>
            </a:r>
          </a:p>
        </p:txBody>
      </p:sp>
      <p:sp>
        <p:nvSpPr>
          <p:cNvPr id="3" name="TextBox 2">
            <a:extLst>
              <a:ext uri="{FF2B5EF4-FFF2-40B4-BE49-F238E27FC236}">
                <a16:creationId xmlns:a16="http://schemas.microsoft.com/office/drawing/2014/main" id="{AF7E9E55-6DA0-4D11-A6AE-9CDE86C23618}"/>
              </a:ext>
            </a:extLst>
          </p:cNvPr>
          <p:cNvSpPr txBox="1"/>
          <p:nvPr/>
        </p:nvSpPr>
        <p:spPr>
          <a:xfrm>
            <a:off x="4965431" y="2438400"/>
            <a:ext cx="6586489" cy="3785419"/>
          </a:xfrm>
          <a:prstGeom prst="rect">
            <a:avLst/>
          </a:prstGeom>
        </p:spPr>
        <p:txBody>
          <a:bodyPr vert="horz" lIns="91440" tIns="45720" rIns="91440" bIns="45720" rtlCol="0">
            <a:normAutofit/>
          </a:bodyPr>
          <a:lstStyle/>
          <a:p>
            <a:pPr algn="just">
              <a:lnSpc>
                <a:spcPct val="90000"/>
              </a:lnSpc>
              <a:spcAft>
                <a:spcPts val="600"/>
              </a:spcAft>
            </a:pPr>
            <a:r>
              <a:rPr lang="en-US" sz="2000" dirty="0"/>
              <a:t>The National HPV Vaccination Roundtable created the </a:t>
            </a:r>
            <a:r>
              <a:rPr lang="en-US" sz="2000" i="1" dirty="0"/>
              <a:t>HPV Prevention: Nurses Get It Done!</a:t>
            </a:r>
            <a:r>
              <a:rPr lang="en-US" sz="2000" dirty="0"/>
              <a:t> toolkit to help nurses at every practice level initiate and complete the HPV vaccination series. </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At the core of the toolkit are 3 components that lead to vaccine completion:</a:t>
            </a:r>
          </a:p>
          <a:p>
            <a:pPr marL="1028700" lvl="1" indent="-457200">
              <a:lnSpc>
                <a:spcPct val="90000"/>
              </a:lnSpc>
              <a:spcAft>
                <a:spcPts val="600"/>
              </a:spcAft>
              <a:buFont typeface="+mj-lt"/>
              <a:buAutoNum type="arabicPeriod"/>
            </a:pPr>
            <a:r>
              <a:rPr lang="en-US" sz="2000" dirty="0"/>
              <a:t>Confidently recommend HPV vaccination</a:t>
            </a:r>
          </a:p>
          <a:p>
            <a:pPr marL="1028700" lvl="1" indent="-457200">
              <a:lnSpc>
                <a:spcPct val="90000"/>
              </a:lnSpc>
              <a:spcAft>
                <a:spcPts val="600"/>
              </a:spcAft>
              <a:buFont typeface="+mj-lt"/>
              <a:buAutoNum type="arabicPeriod"/>
            </a:pPr>
            <a:r>
              <a:rPr lang="en-US" sz="2000" dirty="0"/>
              <a:t>Compassionately respond to questions or concerns</a:t>
            </a:r>
          </a:p>
          <a:p>
            <a:pPr marL="1028700" lvl="1" indent="-457200">
              <a:lnSpc>
                <a:spcPct val="90000"/>
              </a:lnSpc>
              <a:spcAft>
                <a:spcPts val="600"/>
              </a:spcAft>
              <a:buFont typeface="+mj-lt"/>
              <a:buAutoNum type="arabicPeriod"/>
            </a:pPr>
            <a:r>
              <a:rPr lang="en-US" sz="2000" dirty="0"/>
              <a:t>Prepare your patient to receive the vaccine</a:t>
            </a:r>
          </a:p>
          <a:p>
            <a:pPr marL="342900"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5" name="Picture 4">
            <a:hlinkClick r:id="rId3"/>
            <a:extLst>
              <a:ext uri="{FF2B5EF4-FFF2-40B4-BE49-F238E27FC236}">
                <a16:creationId xmlns:a16="http://schemas.microsoft.com/office/drawing/2014/main" id="{57C3EE07-B44D-470D-AC3B-2D947B9543E7}"/>
              </a:ext>
            </a:extLst>
          </p:cNvPr>
          <p:cNvPicPr>
            <a:picLocks noChangeAspect="1"/>
          </p:cNvPicPr>
          <p:nvPr/>
        </p:nvPicPr>
        <p:blipFill rotWithShape="1">
          <a:blip r:embed="rId4">
            <a:extLst>
              <a:ext uri="{28A0092B-C50C-407E-A947-70E740481C1C}">
                <a14:useLocalDpi xmlns:a14="http://schemas.microsoft.com/office/drawing/2010/main" val="0"/>
              </a:ext>
            </a:extLst>
          </a:blip>
          <a:srcRect t="8234" r="3" b="3"/>
          <a:stretch/>
        </p:blipFill>
        <p:spPr>
          <a:xfrm>
            <a:off x="0" y="10"/>
            <a:ext cx="4635571" cy="6857990"/>
          </a:xfrm>
          <a:prstGeom prst="rect">
            <a:avLst/>
          </a:prstGeom>
          <a:effectLst/>
        </p:spPr>
      </p:pic>
    </p:spTree>
    <p:extLst>
      <p:ext uri="{BB962C8B-B14F-4D97-AF65-F5344CB8AC3E}">
        <p14:creationId xmlns:p14="http://schemas.microsoft.com/office/powerpoint/2010/main" val="912449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p:txBody>
          <a:bodyPr/>
          <a:lstStyle/>
          <a:p>
            <a:r>
              <a:rPr lang="en-US" b="1" dirty="0">
                <a:solidFill>
                  <a:srgbClr val="087582"/>
                </a:solidFill>
              </a:rPr>
              <a:t>HPV 101 for Immunizers Knowledge Check</a:t>
            </a:r>
          </a:p>
        </p:txBody>
      </p:sp>
      <p:sp>
        <p:nvSpPr>
          <p:cNvPr id="3" name="TextBox 2">
            <a:extLst>
              <a:ext uri="{FF2B5EF4-FFF2-40B4-BE49-F238E27FC236}">
                <a16:creationId xmlns:a16="http://schemas.microsoft.com/office/drawing/2014/main" id="{D7349894-1AD7-4237-A563-EE98E88BCD1A}"/>
              </a:ext>
            </a:extLst>
          </p:cNvPr>
          <p:cNvSpPr txBox="1"/>
          <p:nvPr/>
        </p:nvSpPr>
        <p:spPr>
          <a:xfrm>
            <a:off x="1300480" y="1991359"/>
            <a:ext cx="8642509" cy="3539430"/>
          </a:xfrm>
          <a:prstGeom prst="rect">
            <a:avLst/>
          </a:prstGeom>
          <a:noFill/>
        </p:spPr>
        <p:txBody>
          <a:bodyPr wrap="square" rtlCol="0">
            <a:spAutoFit/>
          </a:bodyPr>
          <a:lstStyle/>
          <a:p>
            <a:r>
              <a:rPr lang="en-US" sz="2800" b="1" dirty="0">
                <a:solidFill>
                  <a:srgbClr val="087582"/>
                </a:solidFill>
              </a:rPr>
              <a:t>Q: </a:t>
            </a:r>
            <a:r>
              <a:rPr lang="en-US" sz="2800" dirty="0"/>
              <a:t>How effective is Gardasil®9 for prevention of HPV infections, disease, and cancers caused by the targeted nine HPV types?</a:t>
            </a:r>
          </a:p>
          <a:p>
            <a:endParaRPr lang="en-US" sz="2800" dirty="0"/>
          </a:p>
          <a:p>
            <a:pPr marL="342900" indent="-342900">
              <a:buAutoNum type="alphaLcPeriod"/>
            </a:pPr>
            <a:r>
              <a:rPr lang="en-US" sz="2800" dirty="0"/>
              <a:t>0% effective</a:t>
            </a:r>
          </a:p>
          <a:p>
            <a:pPr marL="342900" indent="-342900">
              <a:buAutoNum type="alphaLcPeriod"/>
            </a:pPr>
            <a:r>
              <a:rPr lang="en-US" sz="2800" dirty="0"/>
              <a:t>20% effective</a:t>
            </a:r>
          </a:p>
          <a:p>
            <a:pPr marL="342900" indent="-342900">
              <a:buAutoNum type="alphaLcPeriod"/>
            </a:pPr>
            <a:r>
              <a:rPr lang="en-US" sz="2800" dirty="0"/>
              <a:t>50% effective</a:t>
            </a:r>
          </a:p>
          <a:p>
            <a:pPr marL="342900" indent="-342900">
              <a:buAutoNum type="alphaLcPeriod"/>
            </a:pPr>
            <a:r>
              <a:rPr lang="en-US" sz="2800" dirty="0"/>
              <a:t>Nearly 100% effective</a:t>
            </a:r>
          </a:p>
        </p:txBody>
      </p:sp>
      <p:sp>
        <p:nvSpPr>
          <p:cNvPr id="4" name="Rectangle: Rounded Corners 3">
            <a:extLst>
              <a:ext uri="{FF2B5EF4-FFF2-40B4-BE49-F238E27FC236}">
                <a16:creationId xmlns:a16="http://schemas.microsoft.com/office/drawing/2014/main" id="{7F767DED-61B8-4CF1-BACF-17BC3E91B1D5}"/>
              </a:ext>
            </a:extLst>
          </p:cNvPr>
          <p:cNvSpPr/>
          <p:nvPr/>
        </p:nvSpPr>
        <p:spPr>
          <a:xfrm>
            <a:off x="1300480" y="4980940"/>
            <a:ext cx="3741420" cy="442455"/>
          </a:xfrm>
          <a:prstGeom prst="roundRect">
            <a:avLst/>
          </a:prstGeom>
          <a:noFill/>
          <a:ln w="38100">
            <a:solidFill>
              <a:srgbClr val="087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313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p:txBody>
          <a:bodyPr/>
          <a:lstStyle/>
          <a:p>
            <a:r>
              <a:rPr lang="en-US" b="1" dirty="0">
                <a:solidFill>
                  <a:srgbClr val="087582"/>
                </a:solidFill>
              </a:rPr>
              <a:t>HPV 101 for Immunizers Knowledge Check</a:t>
            </a:r>
          </a:p>
        </p:txBody>
      </p:sp>
      <p:sp>
        <p:nvSpPr>
          <p:cNvPr id="3" name="TextBox 2">
            <a:extLst>
              <a:ext uri="{FF2B5EF4-FFF2-40B4-BE49-F238E27FC236}">
                <a16:creationId xmlns:a16="http://schemas.microsoft.com/office/drawing/2014/main" id="{D7349894-1AD7-4237-A563-EE98E88BCD1A}"/>
              </a:ext>
            </a:extLst>
          </p:cNvPr>
          <p:cNvSpPr txBox="1"/>
          <p:nvPr/>
        </p:nvSpPr>
        <p:spPr>
          <a:xfrm>
            <a:off x="1300480" y="1991359"/>
            <a:ext cx="10180320" cy="3539430"/>
          </a:xfrm>
          <a:prstGeom prst="rect">
            <a:avLst/>
          </a:prstGeom>
          <a:noFill/>
        </p:spPr>
        <p:txBody>
          <a:bodyPr wrap="square" rtlCol="0">
            <a:spAutoFit/>
          </a:bodyPr>
          <a:lstStyle/>
          <a:p>
            <a:r>
              <a:rPr lang="en-US" sz="2800" b="1" dirty="0">
                <a:solidFill>
                  <a:srgbClr val="087582"/>
                </a:solidFill>
              </a:rPr>
              <a:t>Q:</a:t>
            </a:r>
            <a:r>
              <a:rPr lang="en-US" sz="2800" dirty="0"/>
              <a:t> The HPV vaccine can be safely administered to adolescents presenting with: </a:t>
            </a:r>
          </a:p>
          <a:p>
            <a:endParaRPr lang="en-US" sz="2800" dirty="0"/>
          </a:p>
          <a:p>
            <a:pPr marL="342900" indent="-342900">
              <a:buAutoNum type="alphaLcPeriod"/>
            </a:pPr>
            <a:r>
              <a:rPr lang="en-US" sz="2800" dirty="0"/>
              <a:t>Mild upper respiratory infection</a:t>
            </a:r>
          </a:p>
          <a:p>
            <a:pPr marL="342900" indent="-342900">
              <a:buAutoNum type="alphaLcPeriod"/>
            </a:pPr>
            <a:r>
              <a:rPr lang="en-US" sz="2800" dirty="0"/>
              <a:t>Mild illness with fever</a:t>
            </a:r>
          </a:p>
          <a:p>
            <a:pPr marL="342900" indent="-342900">
              <a:buAutoNum type="alphaLcPeriod"/>
            </a:pPr>
            <a:r>
              <a:rPr lang="en-US" sz="2800" dirty="0"/>
              <a:t>Mild illness without fever</a:t>
            </a:r>
          </a:p>
          <a:p>
            <a:pPr marL="342900" indent="-342900">
              <a:buAutoNum type="alphaLcPeriod"/>
            </a:pPr>
            <a:r>
              <a:rPr lang="en-US" sz="2800" dirty="0"/>
              <a:t>Immunocompromising conditions</a:t>
            </a:r>
          </a:p>
          <a:p>
            <a:pPr marL="342900" indent="-342900">
              <a:buAutoNum type="alphaLcPeriod"/>
            </a:pPr>
            <a:r>
              <a:rPr lang="en-US" sz="2800" dirty="0"/>
              <a:t>All of the above</a:t>
            </a:r>
          </a:p>
        </p:txBody>
      </p:sp>
      <p:sp>
        <p:nvSpPr>
          <p:cNvPr id="4" name="Rectangle: Rounded Corners 3">
            <a:extLst>
              <a:ext uri="{FF2B5EF4-FFF2-40B4-BE49-F238E27FC236}">
                <a16:creationId xmlns:a16="http://schemas.microsoft.com/office/drawing/2014/main" id="{6625F1C6-25E3-43D5-B144-1A1CBA76377D}"/>
              </a:ext>
            </a:extLst>
          </p:cNvPr>
          <p:cNvSpPr/>
          <p:nvPr/>
        </p:nvSpPr>
        <p:spPr>
          <a:xfrm>
            <a:off x="1300480" y="4976892"/>
            <a:ext cx="3312160" cy="442455"/>
          </a:xfrm>
          <a:prstGeom prst="roundRect">
            <a:avLst/>
          </a:prstGeom>
          <a:noFill/>
          <a:ln w="38100">
            <a:solidFill>
              <a:srgbClr val="087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22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p:txBody>
          <a:bodyPr/>
          <a:lstStyle/>
          <a:p>
            <a:r>
              <a:rPr lang="en-US" b="1" dirty="0">
                <a:solidFill>
                  <a:srgbClr val="087582"/>
                </a:solidFill>
              </a:rPr>
              <a:t>HPV 101 for Immunizers Knowledge Check</a:t>
            </a:r>
          </a:p>
        </p:txBody>
      </p:sp>
      <p:sp>
        <p:nvSpPr>
          <p:cNvPr id="3" name="TextBox 2">
            <a:extLst>
              <a:ext uri="{FF2B5EF4-FFF2-40B4-BE49-F238E27FC236}">
                <a16:creationId xmlns:a16="http://schemas.microsoft.com/office/drawing/2014/main" id="{D7349894-1AD7-4237-A563-EE98E88BCD1A}"/>
              </a:ext>
            </a:extLst>
          </p:cNvPr>
          <p:cNvSpPr txBox="1"/>
          <p:nvPr/>
        </p:nvSpPr>
        <p:spPr>
          <a:xfrm>
            <a:off x="1300480" y="1991359"/>
            <a:ext cx="9748520" cy="3108543"/>
          </a:xfrm>
          <a:prstGeom prst="rect">
            <a:avLst/>
          </a:prstGeom>
          <a:noFill/>
        </p:spPr>
        <p:txBody>
          <a:bodyPr wrap="square" rtlCol="0">
            <a:spAutoFit/>
          </a:bodyPr>
          <a:lstStyle/>
          <a:p>
            <a:r>
              <a:rPr lang="en-US" sz="2800" b="1" dirty="0">
                <a:solidFill>
                  <a:srgbClr val="087582"/>
                </a:solidFill>
              </a:rPr>
              <a:t>Q: </a:t>
            </a:r>
            <a:r>
              <a:rPr lang="en-US" sz="2800" dirty="0"/>
              <a:t>In order to complete the HPV vaccination series, how many doses are needed if the HPV vaccine is administered between the ages of 9 -14?</a:t>
            </a:r>
          </a:p>
          <a:p>
            <a:endParaRPr lang="en-US" sz="2800" dirty="0"/>
          </a:p>
          <a:p>
            <a:pPr marL="342900" indent="-342900">
              <a:buAutoNum type="alphaLcPeriod"/>
            </a:pPr>
            <a:r>
              <a:rPr lang="en-US" sz="2800" dirty="0"/>
              <a:t>one</a:t>
            </a:r>
          </a:p>
          <a:p>
            <a:pPr marL="342900" indent="-342900">
              <a:buAutoNum type="alphaLcPeriod"/>
            </a:pPr>
            <a:r>
              <a:rPr lang="en-US" sz="2800" dirty="0"/>
              <a:t>two</a:t>
            </a:r>
          </a:p>
          <a:p>
            <a:pPr marL="342900" indent="-342900">
              <a:buAutoNum type="alphaLcPeriod"/>
            </a:pPr>
            <a:r>
              <a:rPr lang="en-US" sz="2800" dirty="0"/>
              <a:t>three</a:t>
            </a:r>
          </a:p>
        </p:txBody>
      </p:sp>
      <p:sp>
        <p:nvSpPr>
          <p:cNvPr id="4" name="Rectangle: Rounded Corners 3">
            <a:extLst>
              <a:ext uri="{FF2B5EF4-FFF2-40B4-BE49-F238E27FC236}">
                <a16:creationId xmlns:a16="http://schemas.microsoft.com/office/drawing/2014/main" id="{2E322937-4DEF-439B-B03B-2998432E69E2}"/>
              </a:ext>
            </a:extLst>
          </p:cNvPr>
          <p:cNvSpPr/>
          <p:nvPr/>
        </p:nvSpPr>
        <p:spPr>
          <a:xfrm>
            <a:off x="1300480" y="4135120"/>
            <a:ext cx="1320800" cy="442455"/>
          </a:xfrm>
          <a:prstGeom prst="roundRect">
            <a:avLst/>
          </a:prstGeom>
          <a:noFill/>
          <a:ln w="38100">
            <a:solidFill>
              <a:srgbClr val="087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68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8758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How to Talk to Parents about Vaccination</a:t>
            </a:r>
          </a:p>
        </p:txBody>
      </p:sp>
    </p:spTree>
    <p:extLst>
      <p:ext uri="{BB962C8B-B14F-4D97-AF65-F5344CB8AC3E}">
        <p14:creationId xmlns:p14="http://schemas.microsoft.com/office/powerpoint/2010/main" val="418466773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p:txBody>
          <a:bodyPr/>
          <a:lstStyle/>
          <a:p>
            <a:r>
              <a:rPr lang="en-US" b="1" dirty="0">
                <a:solidFill>
                  <a:srgbClr val="087582"/>
                </a:solidFill>
              </a:rPr>
              <a:t>Make a Strong Presumptive Recommendation</a:t>
            </a:r>
          </a:p>
        </p:txBody>
      </p:sp>
      <p:pic>
        <p:nvPicPr>
          <p:cNvPr id="6" name="Picture 5">
            <a:extLst>
              <a:ext uri="{FF2B5EF4-FFF2-40B4-BE49-F238E27FC236}">
                <a16:creationId xmlns:a16="http://schemas.microsoft.com/office/drawing/2014/main" id="{3BCF7362-8623-40A8-A6A9-BA4DA96B1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65" y="1710540"/>
            <a:ext cx="9349588" cy="3836819"/>
          </a:xfrm>
          <a:prstGeom prst="rect">
            <a:avLst/>
          </a:prstGeom>
        </p:spPr>
      </p:pic>
    </p:spTree>
    <p:extLst>
      <p:ext uri="{BB962C8B-B14F-4D97-AF65-F5344CB8AC3E}">
        <p14:creationId xmlns:p14="http://schemas.microsoft.com/office/powerpoint/2010/main" val="708864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p:txBody>
          <a:bodyPr/>
          <a:lstStyle/>
          <a:p>
            <a:r>
              <a:rPr lang="en-US" b="1" dirty="0">
                <a:solidFill>
                  <a:srgbClr val="087582"/>
                </a:solidFill>
              </a:rPr>
              <a:t>Responding to Questions</a:t>
            </a:r>
          </a:p>
        </p:txBody>
      </p:sp>
      <p:sp>
        <p:nvSpPr>
          <p:cNvPr id="3" name="TextBox 2">
            <a:extLst>
              <a:ext uri="{FF2B5EF4-FFF2-40B4-BE49-F238E27FC236}">
                <a16:creationId xmlns:a16="http://schemas.microsoft.com/office/drawing/2014/main" id="{C23D4FD8-1157-4123-A14D-F655137D8251}"/>
              </a:ext>
            </a:extLst>
          </p:cNvPr>
          <p:cNvSpPr txBox="1"/>
          <p:nvPr/>
        </p:nvSpPr>
        <p:spPr>
          <a:xfrm>
            <a:off x="1117600" y="1440179"/>
            <a:ext cx="10236200" cy="830997"/>
          </a:xfrm>
          <a:prstGeom prst="rect">
            <a:avLst/>
          </a:prstGeom>
          <a:noFill/>
        </p:spPr>
        <p:txBody>
          <a:bodyPr wrap="square" rtlCol="0">
            <a:spAutoFit/>
          </a:bodyPr>
          <a:lstStyle/>
          <a:p>
            <a:r>
              <a:rPr lang="en-US" sz="2400" dirty="0">
                <a:solidFill>
                  <a:srgbClr val="087582"/>
                </a:solidFill>
              </a:rPr>
              <a:t>If a parent asks you a question about HPV vaccination, it is important to remember that they are asking from a place of love and concern for their child </a:t>
            </a:r>
          </a:p>
        </p:txBody>
      </p:sp>
      <p:sp>
        <p:nvSpPr>
          <p:cNvPr id="9" name="TextBox 8">
            <a:extLst>
              <a:ext uri="{FF2B5EF4-FFF2-40B4-BE49-F238E27FC236}">
                <a16:creationId xmlns:a16="http://schemas.microsoft.com/office/drawing/2014/main" id="{59C9CCE1-29CE-2A40-8157-37F1BB080386}"/>
              </a:ext>
            </a:extLst>
          </p:cNvPr>
          <p:cNvSpPr txBox="1"/>
          <p:nvPr/>
        </p:nvSpPr>
        <p:spPr>
          <a:xfrm>
            <a:off x="1117601" y="2271175"/>
            <a:ext cx="10236200" cy="3077766"/>
          </a:xfrm>
          <a:prstGeom prst="rect">
            <a:avLst/>
          </a:prstGeom>
          <a:noFill/>
        </p:spPr>
        <p:txBody>
          <a:bodyPr wrap="square" rtlCol="0">
            <a:spAutoFit/>
          </a:bodyPr>
          <a:lstStyle/>
          <a:p>
            <a:r>
              <a:rPr lang="en-US" sz="3200" dirty="0">
                <a:solidFill>
                  <a:srgbClr val="B2BC35"/>
                </a:solidFill>
              </a:rPr>
              <a:t>Follow these 3 steps when answering questions</a:t>
            </a:r>
            <a:r>
              <a:rPr lang="en-US" dirty="0"/>
              <a:t>.</a:t>
            </a:r>
          </a:p>
          <a:p>
            <a:r>
              <a:rPr lang="en-US" dirty="0"/>
              <a:t> </a:t>
            </a:r>
            <a:endParaRPr lang="en-US" sz="2400" dirty="0"/>
          </a:p>
          <a:p>
            <a:pPr marL="342900" indent="-342900">
              <a:buAutoNum type="arabicPeriod"/>
            </a:pPr>
            <a:r>
              <a:rPr lang="en-US" sz="2400" dirty="0"/>
              <a:t>BREATH- Actively listen and understand your parent’s question. </a:t>
            </a:r>
          </a:p>
          <a:p>
            <a:pPr marL="342900" indent="-342900">
              <a:buAutoNum type="arabicPeriod"/>
            </a:pPr>
            <a:endParaRPr lang="en-US" sz="2400" dirty="0"/>
          </a:p>
          <a:p>
            <a:pPr marL="342900" indent="-342900">
              <a:buAutoNum type="arabicPeriod"/>
            </a:pPr>
            <a:r>
              <a:rPr lang="en-US" sz="2400" dirty="0"/>
              <a:t>ANSWER- ONLY respond to the question. Refrain from giving  overwhelming information</a:t>
            </a:r>
          </a:p>
          <a:p>
            <a:pPr marL="342900" indent="-342900">
              <a:buAutoNum type="arabicPeriod"/>
            </a:pPr>
            <a:endParaRPr lang="en-US" sz="2400" dirty="0"/>
          </a:p>
          <a:p>
            <a:pPr marL="342900" indent="-342900">
              <a:buAutoNum type="arabicPeriod"/>
            </a:pPr>
            <a:r>
              <a:rPr lang="en-US" sz="2400" dirty="0"/>
              <a:t>CLOSE WITH CONFIDENCE- Make a strong recommendation </a:t>
            </a:r>
          </a:p>
        </p:txBody>
      </p:sp>
    </p:spTree>
    <p:extLst>
      <p:ext uri="{BB962C8B-B14F-4D97-AF65-F5344CB8AC3E}">
        <p14:creationId xmlns:p14="http://schemas.microsoft.com/office/powerpoint/2010/main" val="1538846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5C51-690A-41A3-ACBB-8DFD384BA528}"/>
              </a:ext>
            </a:extLst>
          </p:cNvPr>
          <p:cNvSpPr>
            <a:spLocks noGrp="1"/>
          </p:cNvSpPr>
          <p:nvPr>
            <p:ph type="title"/>
          </p:nvPr>
        </p:nvSpPr>
        <p:spPr/>
        <p:txBody>
          <a:bodyPr/>
          <a:lstStyle/>
          <a:p>
            <a:r>
              <a:rPr lang="en-US" b="1" dirty="0">
                <a:solidFill>
                  <a:srgbClr val="087582"/>
                </a:solidFill>
              </a:rPr>
              <a:t>Key Messages for Parents</a:t>
            </a:r>
          </a:p>
        </p:txBody>
      </p:sp>
      <p:sp>
        <p:nvSpPr>
          <p:cNvPr id="3" name="Text Placeholder 2">
            <a:extLst>
              <a:ext uri="{FF2B5EF4-FFF2-40B4-BE49-F238E27FC236}">
                <a16:creationId xmlns:a16="http://schemas.microsoft.com/office/drawing/2014/main" id="{484EB061-ED66-422E-A289-B44471449793}"/>
              </a:ext>
            </a:extLst>
          </p:cNvPr>
          <p:cNvSpPr>
            <a:spLocks noGrp="1"/>
          </p:cNvSpPr>
          <p:nvPr>
            <p:ph type="body" idx="1"/>
          </p:nvPr>
        </p:nvSpPr>
        <p:spPr>
          <a:xfrm>
            <a:off x="1270000" y="1690688"/>
            <a:ext cx="7404100" cy="658812"/>
          </a:xfrm>
        </p:spPr>
        <p:txBody>
          <a:bodyPr>
            <a:noAutofit/>
          </a:bodyPr>
          <a:lstStyle/>
          <a:p>
            <a:r>
              <a:rPr lang="en-US" sz="2800" dirty="0">
                <a:solidFill>
                  <a:srgbClr val="087582"/>
                </a:solidFill>
              </a:rPr>
              <a:t>Q: Why is the HPV vaccine important?</a:t>
            </a:r>
          </a:p>
        </p:txBody>
      </p:sp>
      <p:sp>
        <p:nvSpPr>
          <p:cNvPr id="4" name="Content Placeholder 3">
            <a:extLst>
              <a:ext uri="{FF2B5EF4-FFF2-40B4-BE49-F238E27FC236}">
                <a16:creationId xmlns:a16="http://schemas.microsoft.com/office/drawing/2014/main" id="{58858CE3-C526-46DC-907B-F963F9BC4C32}"/>
              </a:ext>
            </a:extLst>
          </p:cNvPr>
          <p:cNvSpPr>
            <a:spLocks noGrp="1"/>
          </p:cNvSpPr>
          <p:nvPr>
            <p:ph sz="half" idx="2"/>
          </p:nvPr>
        </p:nvSpPr>
        <p:spPr>
          <a:xfrm>
            <a:off x="1569720" y="2606040"/>
            <a:ext cx="10065068" cy="4066223"/>
          </a:xfrm>
        </p:spPr>
        <p:txBody>
          <a:bodyPr>
            <a:normAutofit/>
          </a:bodyPr>
          <a:lstStyle/>
          <a:p>
            <a:r>
              <a:rPr lang="en-US" dirty="0"/>
              <a:t>HPV vaccination is cancer prevention</a:t>
            </a:r>
          </a:p>
          <a:p>
            <a:r>
              <a:rPr lang="en-US" dirty="0"/>
              <a:t>HPV infection is very common and most people (4 out of 5) will be infected in their lifetime</a:t>
            </a:r>
          </a:p>
          <a:p>
            <a:r>
              <a:rPr lang="en-US" dirty="0"/>
              <a:t>Most HPV infections go away on their own but some persist and cause cancer </a:t>
            </a:r>
          </a:p>
          <a:p>
            <a:r>
              <a:rPr lang="en-US" dirty="0"/>
              <a:t>When the HPV vaccine is given at the recommended ages, it can help protect against certain HPV cancers later in life </a:t>
            </a:r>
          </a:p>
        </p:txBody>
      </p:sp>
    </p:spTree>
    <p:extLst>
      <p:ext uri="{BB962C8B-B14F-4D97-AF65-F5344CB8AC3E}">
        <p14:creationId xmlns:p14="http://schemas.microsoft.com/office/powerpoint/2010/main" val="2188023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5C51-690A-41A3-ACBB-8DFD384BA528}"/>
              </a:ext>
            </a:extLst>
          </p:cNvPr>
          <p:cNvSpPr>
            <a:spLocks noGrp="1"/>
          </p:cNvSpPr>
          <p:nvPr>
            <p:ph type="title"/>
          </p:nvPr>
        </p:nvSpPr>
        <p:spPr/>
        <p:txBody>
          <a:bodyPr/>
          <a:lstStyle/>
          <a:p>
            <a:r>
              <a:rPr lang="en-US" b="1" dirty="0">
                <a:solidFill>
                  <a:srgbClr val="087582"/>
                </a:solidFill>
              </a:rPr>
              <a:t>Key Messages for Parents</a:t>
            </a:r>
          </a:p>
        </p:txBody>
      </p:sp>
      <p:sp>
        <p:nvSpPr>
          <p:cNvPr id="3" name="Text Placeholder 2">
            <a:extLst>
              <a:ext uri="{FF2B5EF4-FFF2-40B4-BE49-F238E27FC236}">
                <a16:creationId xmlns:a16="http://schemas.microsoft.com/office/drawing/2014/main" id="{484EB061-ED66-422E-A289-B44471449793}"/>
              </a:ext>
            </a:extLst>
          </p:cNvPr>
          <p:cNvSpPr>
            <a:spLocks noGrp="1"/>
          </p:cNvSpPr>
          <p:nvPr>
            <p:ph type="body" idx="1"/>
          </p:nvPr>
        </p:nvSpPr>
        <p:spPr>
          <a:xfrm>
            <a:off x="1290320" y="1690688"/>
            <a:ext cx="9001760" cy="493712"/>
          </a:xfrm>
        </p:spPr>
        <p:txBody>
          <a:bodyPr>
            <a:noAutofit/>
          </a:bodyPr>
          <a:lstStyle/>
          <a:p>
            <a:r>
              <a:rPr lang="en-US" sz="2800" dirty="0">
                <a:solidFill>
                  <a:srgbClr val="087582"/>
                </a:solidFill>
              </a:rPr>
              <a:t>Q: Is the HPV vaccine safe? </a:t>
            </a:r>
          </a:p>
        </p:txBody>
      </p:sp>
      <p:sp>
        <p:nvSpPr>
          <p:cNvPr id="4" name="Content Placeholder 3">
            <a:extLst>
              <a:ext uri="{FF2B5EF4-FFF2-40B4-BE49-F238E27FC236}">
                <a16:creationId xmlns:a16="http://schemas.microsoft.com/office/drawing/2014/main" id="{58858CE3-C526-46DC-907B-F963F9BC4C32}"/>
              </a:ext>
            </a:extLst>
          </p:cNvPr>
          <p:cNvSpPr>
            <a:spLocks noGrp="1"/>
          </p:cNvSpPr>
          <p:nvPr>
            <p:ph sz="half" idx="2"/>
          </p:nvPr>
        </p:nvSpPr>
        <p:spPr>
          <a:xfrm>
            <a:off x="1696720" y="2535237"/>
            <a:ext cx="9001760" cy="4066223"/>
          </a:xfrm>
        </p:spPr>
        <p:txBody>
          <a:bodyPr>
            <a:normAutofit/>
          </a:bodyPr>
          <a:lstStyle/>
          <a:p>
            <a:r>
              <a:rPr lang="en-US" dirty="0"/>
              <a:t>Studies continue to show the HPV vaccine is very safe </a:t>
            </a:r>
          </a:p>
          <a:p>
            <a:r>
              <a:rPr lang="en-US" dirty="0"/>
              <a:t>270 million doses have been given around the world</a:t>
            </a:r>
          </a:p>
          <a:p>
            <a:r>
              <a:rPr lang="en-US" dirty="0"/>
              <a:t>Most common side effects are mild </a:t>
            </a:r>
            <a:r>
              <a:rPr lang="en-US" dirty="0">
                <a:latin typeface="Century Gothic" panose="020B0502020202020204" pitchFamily="34" charset="0"/>
              </a:rPr>
              <a:t>→ </a:t>
            </a:r>
            <a:r>
              <a:rPr lang="en-US" dirty="0"/>
              <a:t>include soreness or swelling at the injection site </a:t>
            </a:r>
          </a:p>
          <a:p>
            <a:r>
              <a:rPr lang="en-US" dirty="0"/>
              <a:t>Preteens are more likely to faint when given injections so make sure they stay seated for 15 minutes after administration</a:t>
            </a:r>
          </a:p>
        </p:txBody>
      </p:sp>
    </p:spTree>
    <p:extLst>
      <p:ext uri="{BB962C8B-B14F-4D97-AF65-F5344CB8AC3E}">
        <p14:creationId xmlns:p14="http://schemas.microsoft.com/office/powerpoint/2010/main" val="639045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5C51-690A-41A3-ACBB-8DFD384BA528}"/>
              </a:ext>
            </a:extLst>
          </p:cNvPr>
          <p:cNvSpPr>
            <a:spLocks noGrp="1"/>
          </p:cNvSpPr>
          <p:nvPr>
            <p:ph type="title"/>
          </p:nvPr>
        </p:nvSpPr>
        <p:spPr/>
        <p:txBody>
          <a:bodyPr/>
          <a:lstStyle/>
          <a:p>
            <a:r>
              <a:rPr lang="en-US" b="1" dirty="0">
                <a:solidFill>
                  <a:srgbClr val="087582"/>
                </a:solidFill>
              </a:rPr>
              <a:t>Key Messages for Parents</a:t>
            </a:r>
          </a:p>
        </p:txBody>
      </p:sp>
      <p:sp>
        <p:nvSpPr>
          <p:cNvPr id="3" name="Text Placeholder 2">
            <a:extLst>
              <a:ext uri="{FF2B5EF4-FFF2-40B4-BE49-F238E27FC236}">
                <a16:creationId xmlns:a16="http://schemas.microsoft.com/office/drawing/2014/main" id="{484EB061-ED66-422E-A289-B44471449793}"/>
              </a:ext>
            </a:extLst>
          </p:cNvPr>
          <p:cNvSpPr>
            <a:spLocks noGrp="1"/>
          </p:cNvSpPr>
          <p:nvPr>
            <p:ph type="body" idx="1"/>
          </p:nvPr>
        </p:nvSpPr>
        <p:spPr>
          <a:xfrm>
            <a:off x="1290320" y="1690688"/>
            <a:ext cx="9358312" cy="360997"/>
          </a:xfrm>
        </p:spPr>
        <p:txBody>
          <a:bodyPr>
            <a:noAutofit/>
          </a:bodyPr>
          <a:lstStyle/>
          <a:p>
            <a:r>
              <a:rPr lang="en-US" sz="2800" dirty="0">
                <a:solidFill>
                  <a:srgbClr val="087582"/>
                </a:solidFill>
              </a:rPr>
              <a:t>Q: Why are you vaccinating my child at this age?</a:t>
            </a:r>
          </a:p>
        </p:txBody>
      </p:sp>
      <p:sp>
        <p:nvSpPr>
          <p:cNvPr id="4" name="Content Placeholder 3">
            <a:extLst>
              <a:ext uri="{FF2B5EF4-FFF2-40B4-BE49-F238E27FC236}">
                <a16:creationId xmlns:a16="http://schemas.microsoft.com/office/drawing/2014/main" id="{58858CE3-C526-46DC-907B-F963F9BC4C32}"/>
              </a:ext>
            </a:extLst>
          </p:cNvPr>
          <p:cNvSpPr>
            <a:spLocks noGrp="1"/>
          </p:cNvSpPr>
          <p:nvPr>
            <p:ph sz="half" idx="2"/>
          </p:nvPr>
        </p:nvSpPr>
        <p:spPr>
          <a:xfrm>
            <a:off x="1646872" y="2199641"/>
            <a:ext cx="9708516" cy="3545840"/>
          </a:xfrm>
        </p:spPr>
        <p:txBody>
          <a:bodyPr>
            <a:normAutofit/>
          </a:bodyPr>
          <a:lstStyle/>
          <a:p>
            <a:r>
              <a:rPr lang="en-US" b="1" dirty="0"/>
              <a:t>Vaccines = PREVENTION</a:t>
            </a:r>
          </a:p>
          <a:p>
            <a:r>
              <a:rPr lang="en-US" dirty="0"/>
              <a:t>Given during the preteen years </a:t>
            </a:r>
            <a:r>
              <a:rPr lang="en-US" b="1" dirty="0">
                <a:solidFill>
                  <a:srgbClr val="087582"/>
                </a:solidFill>
              </a:rPr>
              <a:t>(on-time)</a:t>
            </a:r>
            <a:r>
              <a:rPr lang="en-US" dirty="0"/>
              <a:t> to protect children long before exposed to the virus</a:t>
            </a:r>
          </a:p>
          <a:p>
            <a:r>
              <a:rPr lang="en-US" dirty="0"/>
              <a:t>HPV vaccine is routinely recommended for boys and girls at ages 11-12 and can be started at age 9</a:t>
            </a:r>
          </a:p>
          <a:p>
            <a:r>
              <a:rPr lang="en-US" dirty="0"/>
              <a:t>Waiting until kids are older to initiate </a:t>
            </a:r>
            <a:r>
              <a:rPr lang="en-US" b="1" dirty="0">
                <a:solidFill>
                  <a:srgbClr val="087582"/>
                </a:solidFill>
              </a:rPr>
              <a:t>(catch-up)</a:t>
            </a:r>
            <a:r>
              <a:rPr lang="en-US" dirty="0"/>
              <a:t> means an additional dose/shot and possibly reduced cancer prevention </a:t>
            </a:r>
          </a:p>
        </p:txBody>
      </p:sp>
    </p:spTree>
    <p:extLst>
      <p:ext uri="{BB962C8B-B14F-4D97-AF65-F5344CB8AC3E}">
        <p14:creationId xmlns:p14="http://schemas.microsoft.com/office/powerpoint/2010/main" val="2117288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5C51-690A-41A3-ACBB-8DFD384BA528}"/>
              </a:ext>
            </a:extLst>
          </p:cNvPr>
          <p:cNvSpPr>
            <a:spLocks noGrp="1"/>
          </p:cNvSpPr>
          <p:nvPr>
            <p:ph type="title"/>
          </p:nvPr>
        </p:nvSpPr>
        <p:spPr/>
        <p:txBody>
          <a:bodyPr/>
          <a:lstStyle/>
          <a:p>
            <a:r>
              <a:rPr lang="en-US" b="1" dirty="0">
                <a:solidFill>
                  <a:srgbClr val="087582"/>
                </a:solidFill>
              </a:rPr>
              <a:t>Key Messages for Parents</a:t>
            </a:r>
          </a:p>
        </p:txBody>
      </p:sp>
      <p:sp>
        <p:nvSpPr>
          <p:cNvPr id="3" name="Text Placeholder 2">
            <a:extLst>
              <a:ext uri="{FF2B5EF4-FFF2-40B4-BE49-F238E27FC236}">
                <a16:creationId xmlns:a16="http://schemas.microsoft.com/office/drawing/2014/main" id="{484EB061-ED66-422E-A289-B44471449793}"/>
              </a:ext>
            </a:extLst>
          </p:cNvPr>
          <p:cNvSpPr>
            <a:spLocks noGrp="1"/>
          </p:cNvSpPr>
          <p:nvPr>
            <p:ph type="body" idx="1"/>
          </p:nvPr>
        </p:nvSpPr>
        <p:spPr>
          <a:xfrm>
            <a:off x="1280160" y="1803400"/>
            <a:ext cx="10399712" cy="635000"/>
          </a:xfrm>
        </p:spPr>
        <p:txBody>
          <a:bodyPr>
            <a:noAutofit/>
          </a:bodyPr>
          <a:lstStyle/>
          <a:p>
            <a:r>
              <a:rPr lang="en-US" sz="2800" dirty="0">
                <a:solidFill>
                  <a:srgbClr val="087582"/>
                </a:solidFill>
              </a:rPr>
              <a:t>Q: Does HPV vaccination increase my child’s desire to have sex?</a:t>
            </a:r>
          </a:p>
        </p:txBody>
      </p:sp>
      <p:sp>
        <p:nvSpPr>
          <p:cNvPr id="4" name="Content Placeholder 3">
            <a:extLst>
              <a:ext uri="{FF2B5EF4-FFF2-40B4-BE49-F238E27FC236}">
                <a16:creationId xmlns:a16="http://schemas.microsoft.com/office/drawing/2014/main" id="{58858CE3-C526-46DC-907B-F963F9BC4C32}"/>
              </a:ext>
            </a:extLst>
          </p:cNvPr>
          <p:cNvSpPr>
            <a:spLocks noGrp="1"/>
          </p:cNvSpPr>
          <p:nvPr>
            <p:ph sz="half" idx="2"/>
          </p:nvPr>
        </p:nvSpPr>
        <p:spPr>
          <a:xfrm>
            <a:off x="1781016" y="2794000"/>
            <a:ext cx="8188484" cy="2730500"/>
          </a:xfrm>
        </p:spPr>
        <p:txBody>
          <a:bodyPr>
            <a:normAutofit/>
          </a:bodyPr>
          <a:lstStyle/>
          <a:p>
            <a:r>
              <a:rPr lang="en-US" b="1" dirty="0"/>
              <a:t>No. </a:t>
            </a:r>
            <a:r>
              <a:rPr lang="en-US" dirty="0"/>
              <a:t>Studies have shown that getting the HPV vaccine does not result in kids starting to have sex earlier </a:t>
            </a:r>
          </a:p>
          <a:p>
            <a:r>
              <a:rPr lang="en-US" dirty="0"/>
              <a:t>Most people will be exposed to HPV at some time in their life</a:t>
            </a:r>
          </a:p>
          <a:p>
            <a:r>
              <a:rPr lang="en-US" dirty="0"/>
              <a:t>Vaccinating now can help protect your child into adulthood </a:t>
            </a:r>
          </a:p>
        </p:txBody>
      </p:sp>
    </p:spTree>
    <p:extLst>
      <p:ext uri="{BB962C8B-B14F-4D97-AF65-F5344CB8AC3E}">
        <p14:creationId xmlns:p14="http://schemas.microsoft.com/office/powerpoint/2010/main" val="1588914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1273598"/>
          </a:xfrm>
        </p:spPr>
        <p:txBody>
          <a:bodyPr/>
          <a:lstStyle/>
          <a:p>
            <a:r>
              <a:rPr lang="en-US" b="1" dirty="0">
                <a:solidFill>
                  <a:srgbClr val="087582"/>
                </a:solidFill>
              </a:rPr>
              <a:t>Topics for Discussion</a:t>
            </a:r>
          </a:p>
        </p:txBody>
      </p:sp>
      <p:sp>
        <p:nvSpPr>
          <p:cNvPr id="3" name="Content Placeholder 2"/>
          <p:cNvSpPr>
            <a:spLocks noGrp="1"/>
          </p:cNvSpPr>
          <p:nvPr>
            <p:ph sz="half" idx="1"/>
          </p:nvPr>
        </p:nvSpPr>
        <p:spPr>
          <a:xfrm>
            <a:off x="838200" y="2122415"/>
            <a:ext cx="10515600" cy="4054548"/>
          </a:xfrm>
        </p:spPr>
        <p:txBody>
          <a:bodyPr/>
          <a:lstStyle/>
          <a:p>
            <a:r>
              <a:rPr lang="en-US" sz="3200" dirty="0">
                <a:solidFill>
                  <a:srgbClr val="087582"/>
                </a:solidFill>
                <a:latin typeface="+mj-lt"/>
              </a:rPr>
              <a:t>Why is HPV vaccination important?</a:t>
            </a:r>
          </a:p>
          <a:p>
            <a:r>
              <a:rPr lang="en-US" sz="3200" dirty="0">
                <a:solidFill>
                  <a:srgbClr val="087582"/>
                </a:solidFill>
                <a:latin typeface="+mj-lt"/>
              </a:rPr>
              <a:t>HPV 101 for immunizers</a:t>
            </a:r>
          </a:p>
          <a:p>
            <a:r>
              <a:rPr lang="en-US" sz="3200" dirty="0">
                <a:solidFill>
                  <a:srgbClr val="087582"/>
                </a:solidFill>
                <a:latin typeface="+mj-lt"/>
              </a:rPr>
              <a:t>How to talk to parents about vaccination</a:t>
            </a:r>
          </a:p>
          <a:p>
            <a:r>
              <a:rPr lang="en-US" sz="3200" dirty="0">
                <a:solidFill>
                  <a:srgbClr val="087582"/>
                </a:solidFill>
                <a:latin typeface="+mj-lt"/>
              </a:rPr>
              <a:t>Managing shot discomfort</a:t>
            </a:r>
          </a:p>
          <a:p>
            <a:r>
              <a:rPr lang="en-US" sz="3200" dirty="0">
                <a:solidFill>
                  <a:srgbClr val="087582"/>
                </a:solidFill>
                <a:latin typeface="+mj-lt"/>
              </a:rPr>
              <a:t>Being an HPV Champion</a:t>
            </a:r>
          </a:p>
          <a:p>
            <a:endParaRPr lang="en-US" dirty="0"/>
          </a:p>
        </p:txBody>
      </p:sp>
    </p:spTree>
    <p:extLst>
      <p:ext uri="{BB962C8B-B14F-4D97-AF65-F5344CB8AC3E}">
        <p14:creationId xmlns:p14="http://schemas.microsoft.com/office/powerpoint/2010/main" val="3406214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8758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2C3D40-DD16-41E9-808F-CDFC1DAD9005}"/>
              </a:ext>
            </a:extLst>
          </p:cNvPr>
          <p:cNvPicPr>
            <a:picLocks noChangeAspect="1"/>
          </p:cNvPicPr>
          <p:nvPr/>
        </p:nvPicPr>
        <p:blipFill rotWithShape="1">
          <a:blip r:embed="rId3">
            <a:extLst>
              <a:ext uri="{28A0092B-C50C-407E-A947-70E740481C1C}">
                <a14:useLocalDpi xmlns:a14="http://schemas.microsoft.com/office/drawing/2010/main" val="0"/>
              </a:ext>
            </a:extLst>
          </a:blip>
          <a:srcRect r="2129"/>
          <a:stretch/>
        </p:blipFill>
        <p:spPr>
          <a:xfrm>
            <a:off x="5182104" y="10"/>
            <a:ext cx="7009896" cy="6857990"/>
          </a:xfrm>
          <a:custGeom>
            <a:avLst/>
            <a:gdLst>
              <a:gd name="connsiteX0" fmla="*/ 0 w 7009896"/>
              <a:gd name="connsiteY0" fmla="*/ 0 h 6858000"/>
              <a:gd name="connsiteX1" fmla="*/ 7009896 w 7009896"/>
              <a:gd name="connsiteY1" fmla="*/ 0 h 6858000"/>
              <a:gd name="connsiteX2" fmla="*/ 7009896 w 7009896"/>
              <a:gd name="connsiteY2" fmla="*/ 6858000 h 6858000"/>
              <a:gd name="connsiteX3" fmla="*/ 21616 w 7009896"/>
              <a:gd name="connsiteY3" fmla="*/ 6858000 h 6858000"/>
              <a:gd name="connsiteX4" fmla="*/ 129867 w 7009896"/>
              <a:gd name="connsiteY4" fmla="*/ 6647018 h 6858000"/>
              <a:gd name="connsiteX5" fmla="*/ 814641 w 7009896"/>
              <a:gd name="connsiteY5" fmla="*/ 380651 h 6858000"/>
              <a:gd name="connsiteX6" fmla="*/ 714685 w 7009896"/>
              <a:gd name="connsiteY6" fmla="*/ 1 h 6858000"/>
              <a:gd name="connsiteX7" fmla="*/ 0 w 7009896"/>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31" name="Freeform: Shape 30">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3" name="Freeform: Shape 32">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a:xfrm>
            <a:off x="690372" y="622389"/>
            <a:ext cx="4782458" cy="2124952"/>
          </a:xfrm>
        </p:spPr>
        <p:txBody>
          <a:bodyPr vert="horz" lIns="91440" tIns="45720" rIns="91440" bIns="45720" rtlCol="0" anchor="ctr">
            <a:normAutofit/>
          </a:bodyPr>
          <a:lstStyle/>
          <a:p>
            <a:r>
              <a:rPr lang="en-US" b="1" dirty="0"/>
              <a:t>How to Avoid Long Conversations</a:t>
            </a:r>
          </a:p>
        </p:txBody>
      </p:sp>
      <p:sp>
        <p:nvSpPr>
          <p:cNvPr id="3" name="TextBox 2">
            <a:extLst>
              <a:ext uri="{FF2B5EF4-FFF2-40B4-BE49-F238E27FC236}">
                <a16:creationId xmlns:a16="http://schemas.microsoft.com/office/drawing/2014/main" id="{2FA5C4E2-795A-48AA-BD5F-F429C4E178EB}"/>
              </a:ext>
            </a:extLst>
          </p:cNvPr>
          <p:cNvSpPr txBox="1"/>
          <p:nvPr/>
        </p:nvSpPr>
        <p:spPr>
          <a:xfrm>
            <a:off x="690372" y="2540000"/>
            <a:ext cx="5291328" cy="3462866"/>
          </a:xfrm>
          <a:prstGeom prst="rect">
            <a:avLst/>
          </a:prstGeom>
        </p:spPr>
        <p:txBody>
          <a:bodyPr vert="horz" lIns="91440" tIns="45720" rIns="91440" bIns="45720" rtlCol="0" anchor="t">
            <a:noAutofit/>
          </a:bodyPr>
          <a:lstStyle/>
          <a:p>
            <a:pPr>
              <a:lnSpc>
                <a:spcPct val="90000"/>
              </a:lnSpc>
              <a:spcAft>
                <a:spcPts val="600"/>
              </a:spcAft>
            </a:pPr>
            <a:r>
              <a:rPr lang="en-US" sz="2800" dirty="0"/>
              <a:t>Some parents might have a lot of questions, even after receiving a strong recommendation from a provider </a:t>
            </a:r>
          </a:p>
          <a:p>
            <a:pPr>
              <a:lnSpc>
                <a:spcPct val="90000"/>
              </a:lnSpc>
              <a:spcAft>
                <a:spcPts val="600"/>
              </a:spcAft>
            </a:pPr>
            <a:r>
              <a:rPr lang="en-US" sz="2800" dirty="0"/>
              <a:t>3-step process to help manage long conversations: </a:t>
            </a:r>
          </a:p>
          <a:p>
            <a:pPr marL="457200" indent="-228600">
              <a:lnSpc>
                <a:spcPct val="90000"/>
              </a:lnSpc>
              <a:spcAft>
                <a:spcPts val="600"/>
              </a:spcAft>
              <a:buFont typeface="Arial" panose="020B0604020202020204" pitchFamily="34" charset="0"/>
              <a:buChar char="•"/>
            </a:pPr>
            <a:r>
              <a:rPr lang="en-US" sz="2800" dirty="0"/>
              <a:t>Answer up to three questions</a:t>
            </a:r>
          </a:p>
          <a:p>
            <a:pPr marL="457200" indent="-228600">
              <a:lnSpc>
                <a:spcPct val="90000"/>
              </a:lnSpc>
              <a:spcAft>
                <a:spcPts val="600"/>
              </a:spcAft>
              <a:buFont typeface="Arial" panose="020B0604020202020204" pitchFamily="34" charset="0"/>
              <a:buChar char="•"/>
            </a:pPr>
            <a:r>
              <a:rPr lang="en-US" sz="2800" dirty="0"/>
              <a:t>Give them time</a:t>
            </a:r>
          </a:p>
          <a:p>
            <a:pPr marL="457200" indent="-228600">
              <a:lnSpc>
                <a:spcPct val="90000"/>
              </a:lnSpc>
              <a:spcAft>
                <a:spcPts val="600"/>
              </a:spcAft>
              <a:buFont typeface="Arial" panose="020B0604020202020204" pitchFamily="34" charset="0"/>
              <a:buChar char="•"/>
            </a:pPr>
            <a:r>
              <a:rPr lang="en-US" sz="2800" dirty="0"/>
              <a:t>Make an appointment </a:t>
            </a:r>
          </a:p>
        </p:txBody>
      </p:sp>
    </p:spTree>
    <p:extLst>
      <p:ext uri="{BB962C8B-B14F-4D97-AF65-F5344CB8AC3E}">
        <p14:creationId xmlns:p14="http://schemas.microsoft.com/office/powerpoint/2010/main" val="3121224466"/>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a:xfrm>
            <a:off x="838200" y="365125"/>
            <a:ext cx="10515600" cy="1489075"/>
          </a:xfrm>
        </p:spPr>
        <p:txBody>
          <a:bodyPr/>
          <a:lstStyle/>
          <a:p>
            <a:r>
              <a:rPr lang="en-US" b="1" dirty="0">
                <a:solidFill>
                  <a:srgbClr val="087582"/>
                </a:solidFill>
              </a:rPr>
              <a:t>How to Avoid Long Conversations</a:t>
            </a:r>
          </a:p>
        </p:txBody>
      </p:sp>
      <p:pic>
        <p:nvPicPr>
          <p:cNvPr id="5" name="Picture 4">
            <a:extLst>
              <a:ext uri="{FF2B5EF4-FFF2-40B4-BE49-F238E27FC236}">
                <a16:creationId xmlns:a16="http://schemas.microsoft.com/office/drawing/2014/main" id="{A0D5EC7C-661F-48E6-9332-50942DE4DC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 y="2311400"/>
            <a:ext cx="10220941" cy="3009900"/>
          </a:xfrm>
          <a:prstGeom prst="rect">
            <a:avLst/>
          </a:prstGeom>
        </p:spPr>
      </p:pic>
    </p:spTree>
    <p:extLst>
      <p:ext uri="{BB962C8B-B14F-4D97-AF65-F5344CB8AC3E}">
        <p14:creationId xmlns:p14="http://schemas.microsoft.com/office/powerpoint/2010/main" val="82856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p:txBody>
          <a:bodyPr/>
          <a:lstStyle/>
          <a:p>
            <a:r>
              <a:rPr lang="en-US" b="1" dirty="0">
                <a:solidFill>
                  <a:srgbClr val="087582"/>
                </a:solidFill>
              </a:rPr>
              <a:t>How to Avoid Long Conversations</a:t>
            </a:r>
          </a:p>
        </p:txBody>
      </p:sp>
      <p:pic>
        <p:nvPicPr>
          <p:cNvPr id="5" name="Picture 4">
            <a:extLst>
              <a:ext uri="{FF2B5EF4-FFF2-40B4-BE49-F238E27FC236}">
                <a16:creationId xmlns:a16="http://schemas.microsoft.com/office/drawing/2014/main" id="{097C184C-E7A9-4E97-A0A8-B90C2F478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847" y="1733402"/>
            <a:ext cx="9621024" cy="3885078"/>
          </a:xfrm>
          <a:prstGeom prst="rect">
            <a:avLst/>
          </a:prstGeom>
        </p:spPr>
      </p:pic>
    </p:spTree>
    <p:extLst>
      <p:ext uri="{BB962C8B-B14F-4D97-AF65-F5344CB8AC3E}">
        <p14:creationId xmlns:p14="http://schemas.microsoft.com/office/powerpoint/2010/main" val="2816553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p:txBody>
          <a:bodyPr/>
          <a:lstStyle/>
          <a:p>
            <a:r>
              <a:rPr lang="en-US" b="1" dirty="0">
                <a:solidFill>
                  <a:srgbClr val="087582"/>
                </a:solidFill>
              </a:rPr>
              <a:t>How to Avoid Long Conversations</a:t>
            </a:r>
          </a:p>
        </p:txBody>
      </p:sp>
      <p:pic>
        <p:nvPicPr>
          <p:cNvPr id="5" name="Picture 4">
            <a:extLst>
              <a:ext uri="{FF2B5EF4-FFF2-40B4-BE49-F238E27FC236}">
                <a16:creationId xmlns:a16="http://schemas.microsoft.com/office/drawing/2014/main" id="{097C184C-E7A9-4E97-A0A8-B90C2F478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1315708"/>
            <a:ext cx="8961120" cy="5132278"/>
          </a:xfrm>
          <a:prstGeom prst="rect">
            <a:avLst/>
          </a:prstGeom>
        </p:spPr>
      </p:pic>
    </p:spTree>
    <p:extLst>
      <p:ext uri="{BB962C8B-B14F-4D97-AF65-F5344CB8AC3E}">
        <p14:creationId xmlns:p14="http://schemas.microsoft.com/office/powerpoint/2010/main" val="2576914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60CF9CD2-759B-4EE5-B5FC-F313CD08A4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768" y="1883092"/>
            <a:ext cx="6702552" cy="4189095"/>
          </a:xfrm>
          <a:prstGeom prst="rect">
            <a:avLst/>
          </a:prstGeom>
        </p:spPr>
      </p:pic>
      <p:sp>
        <p:nvSpPr>
          <p:cNvPr id="6" name="TextBox 5">
            <a:extLst>
              <a:ext uri="{FF2B5EF4-FFF2-40B4-BE49-F238E27FC236}">
                <a16:creationId xmlns:a16="http://schemas.microsoft.com/office/drawing/2014/main" id="{343F9EA8-1F74-4AF4-B84D-04DF05A0A812}"/>
              </a:ext>
            </a:extLst>
          </p:cNvPr>
          <p:cNvSpPr txBox="1"/>
          <p:nvPr/>
        </p:nvSpPr>
        <p:spPr>
          <a:xfrm>
            <a:off x="7796512" y="1690688"/>
            <a:ext cx="3455097" cy="3959352"/>
          </a:xfrm>
          <a:prstGeom prst="rect">
            <a:avLst/>
          </a:prstGeom>
        </p:spPr>
        <p:txBody>
          <a:bodyPr vert="horz" lIns="91440" tIns="45720" rIns="91440" bIns="45720" rtlCol="0" anchor="ctr">
            <a:normAutofit/>
          </a:bodyPr>
          <a:lstStyle/>
          <a:p>
            <a:pPr>
              <a:lnSpc>
                <a:spcPct val="90000"/>
              </a:lnSpc>
              <a:spcAft>
                <a:spcPts val="600"/>
              </a:spcAft>
            </a:pPr>
            <a:r>
              <a:rPr lang="en-US" sz="2400" dirty="0"/>
              <a:t>See how other health care professionals recommend HPV vaccination and answer questions from parents.</a:t>
            </a:r>
          </a:p>
          <a:p>
            <a:pPr>
              <a:lnSpc>
                <a:spcPct val="90000"/>
              </a:lnSpc>
              <a:spcAft>
                <a:spcPts val="600"/>
              </a:spcAft>
            </a:pPr>
            <a:endParaRPr lang="en-US" sz="2400" dirty="0"/>
          </a:p>
          <a:p>
            <a:pPr>
              <a:lnSpc>
                <a:spcPct val="90000"/>
              </a:lnSpc>
              <a:spcAft>
                <a:spcPts val="600"/>
              </a:spcAft>
            </a:pPr>
            <a:r>
              <a:rPr lang="en-US" sz="2000" dirty="0">
                <a:hlinkClick r:id="rId5"/>
              </a:rPr>
              <a:t>https://www.cdc.gov/vaccines/howirecommend/adolescent-vacc-videos.html</a:t>
            </a:r>
            <a:r>
              <a:rPr lang="en-US" sz="2000" dirty="0"/>
              <a:t> </a:t>
            </a:r>
          </a:p>
        </p:txBody>
      </p:sp>
      <p:sp>
        <p:nvSpPr>
          <p:cNvPr id="5" name="Title 1">
            <a:extLst>
              <a:ext uri="{FF2B5EF4-FFF2-40B4-BE49-F238E27FC236}">
                <a16:creationId xmlns:a16="http://schemas.microsoft.com/office/drawing/2014/main" id="{51289780-721E-4A1F-988E-26F13C58B038}"/>
              </a:ext>
            </a:extLst>
          </p:cNvPr>
          <p:cNvSpPr txBox="1">
            <a:spLocks/>
          </p:cNvSpPr>
          <p:nvPr/>
        </p:nvSpPr>
        <p:spPr>
          <a:xfrm>
            <a:off x="429768" y="365125"/>
            <a:ext cx="111633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87582"/>
                </a:solidFill>
              </a:rPr>
              <a:t>Talking About the HPV Vaccine Knowledge Check:</a:t>
            </a:r>
          </a:p>
          <a:p>
            <a:r>
              <a:rPr lang="en-US" sz="3600" b="1" dirty="0">
                <a:solidFill>
                  <a:srgbClr val="087582"/>
                </a:solidFill>
              </a:rPr>
              <a:t>#HowIRecommend</a:t>
            </a:r>
          </a:p>
        </p:txBody>
      </p:sp>
    </p:spTree>
    <p:extLst>
      <p:ext uri="{BB962C8B-B14F-4D97-AF65-F5344CB8AC3E}">
        <p14:creationId xmlns:p14="http://schemas.microsoft.com/office/powerpoint/2010/main" val="2972462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a:xfrm>
            <a:off x="838200" y="441443"/>
            <a:ext cx="11163300" cy="1325563"/>
          </a:xfrm>
        </p:spPr>
        <p:txBody>
          <a:bodyPr/>
          <a:lstStyle/>
          <a:p>
            <a:r>
              <a:rPr lang="en-US" b="1" dirty="0">
                <a:solidFill>
                  <a:srgbClr val="087582"/>
                </a:solidFill>
              </a:rPr>
              <a:t>Talking About the HPV Vaccine Knowledge Check</a:t>
            </a:r>
          </a:p>
        </p:txBody>
      </p:sp>
      <p:sp>
        <p:nvSpPr>
          <p:cNvPr id="3" name="TextBox 2">
            <a:extLst>
              <a:ext uri="{FF2B5EF4-FFF2-40B4-BE49-F238E27FC236}">
                <a16:creationId xmlns:a16="http://schemas.microsoft.com/office/drawing/2014/main" id="{718F3745-E17F-487C-AD77-143359A632C9}"/>
              </a:ext>
            </a:extLst>
          </p:cNvPr>
          <p:cNvSpPr txBox="1"/>
          <p:nvPr/>
        </p:nvSpPr>
        <p:spPr>
          <a:xfrm>
            <a:off x="1104900" y="1899086"/>
            <a:ext cx="10230852" cy="4247317"/>
          </a:xfrm>
          <a:prstGeom prst="rect">
            <a:avLst/>
          </a:prstGeom>
          <a:noFill/>
        </p:spPr>
        <p:txBody>
          <a:bodyPr wrap="square" rtlCol="0">
            <a:spAutoFit/>
          </a:bodyPr>
          <a:lstStyle/>
          <a:p>
            <a:pPr marL="457200" indent="-457200">
              <a:buAutoNum type="arabicPeriod"/>
            </a:pPr>
            <a:r>
              <a:rPr lang="en-US" sz="2800" dirty="0"/>
              <a:t>What questions have parents asked you about the HPV vaccine? How did you feel when they asked you the question? Would you change anything about your answer?</a:t>
            </a:r>
          </a:p>
          <a:p>
            <a:pPr marL="457200" indent="-457200">
              <a:buAutoNum type="arabicPeriod"/>
            </a:pPr>
            <a:endParaRPr lang="en-US" sz="2800" dirty="0"/>
          </a:p>
          <a:p>
            <a:pPr marL="457200" indent="-457200">
              <a:buAutoNum type="arabicPeriod"/>
            </a:pPr>
            <a:r>
              <a:rPr lang="en-US" sz="2800" dirty="0"/>
              <a:t>Spend some time practicing how you might respond to a parent with the following questions:</a:t>
            </a:r>
          </a:p>
          <a:p>
            <a:pPr marL="1428750" lvl="2" indent="-514350">
              <a:buFont typeface="+mj-lt"/>
              <a:buAutoNum type="romanUcPeriod"/>
            </a:pPr>
            <a:r>
              <a:rPr lang="en-US" sz="2800" dirty="0"/>
              <a:t>Why is the HPV vaccine important?</a:t>
            </a:r>
          </a:p>
          <a:p>
            <a:pPr marL="1371600" lvl="2" indent="-457200">
              <a:buAutoNum type="romanUcPeriod"/>
            </a:pPr>
            <a:r>
              <a:rPr lang="en-US" sz="2800" dirty="0"/>
              <a:t>How do we know the HPV vaccine is safe?</a:t>
            </a:r>
          </a:p>
          <a:p>
            <a:pPr marL="914400" lvl="1" indent="-457200">
              <a:buAutoNum type="romanUcPeriod"/>
            </a:pPr>
            <a:endParaRPr lang="en-US" sz="2800" dirty="0"/>
          </a:p>
          <a:p>
            <a:endParaRPr lang="en-US" dirty="0"/>
          </a:p>
        </p:txBody>
      </p:sp>
    </p:spTree>
    <p:extLst>
      <p:ext uri="{BB962C8B-B14F-4D97-AF65-F5344CB8AC3E}">
        <p14:creationId xmlns:p14="http://schemas.microsoft.com/office/powerpoint/2010/main" val="1544547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8758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Managing Shot Discomfort</a:t>
            </a:r>
          </a:p>
        </p:txBody>
      </p:sp>
    </p:spTree>
    <p:extLst>
      <p:ext uri="{BB962C8B-B14F-4D97-AF65-F5344CB8AC3E}">
        <p14:creationId xmlns:p14="http://schemas.microsoft.com/office/powerpoint/2010/main" val="3141798135"/>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p:txBody>
          <a:bodyPr/>
          <a:lstStyle/>
          <a:p>
            <a:r>
              <a:rPr lang="en-US" b="1" dirty="0">
                <a:solidFill>
                  <a:srgbClr val="087582"/>
                </a:solidFill>
              </a:rPr>
              <a:t>How to Manage “Shot Aversion”</a:t>
            </a:r>
          </a:p>
        </p:txBody>
      </p:sp>
      <p:pic>
        <p:nvPicPr>
          <p:cNvPr id="4" name="Picture 3">
            <a:extLst>
              <a:ext uri="{FF2B5EF4-FFF2-40B4-BE49-F238E27FC236}">
                <a16:creationId xmlns:a16="http://schemas.microsoft.com/office/drawing/2014/main" id="{358A3C98-A7BB-4681-A826-38079A508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41" y="1871850"/>
            <a:ext cx="10093419" cy="3624709"/>
          </a:xfrm>
          <a:prstGeom prst="rect">
            <a:avLst/>
          </a:prstGeom>
        </p:spPr>
      </p:pic>
    </p:spTree>
    <p:extLst>
      <p:ext uri="{BB962C8B-B14F-4D97-AF65-F5344CB8AC3E}">
        <p14:creationId xmlns:p14="http://schemas.microsoft.com/office/powerpoint/2010/main" val="136289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p:txBody>
          <a:bodyPr/>
          <a:lstStyle/>
          <a:p>
            <a:r>
              <a:rPr lang="en-US" b="1" dirty="0">
                <a:solidFill>
                  <a:srgbClr val="087582"/>
                </a:solidFill>
              </a:rPr>
              <a:t>How to Manage Injection Pain</a:t>
            </a:r>
          </a:p>
        </p:txBody>
      </p:sp>
      <p:sp>
        <p:nvSpPr>
          <p:cNvPr id="5" name="TextBox 4">
            <a:extLst>
              <a:ext uri="{FF2B5EF4-FFF2-40B4-BE49-F238E27FC236}">
                <a16:creationId xmlns:a16="http://schemas.microsoft.com/office/drawing/2014/main" id="{3D9224DE-2A9F-4317-9C7F-CB3D904A46E9}"/>
              </a:ext>
            </a:extLst>
          </p:cNvPr>
          <p:cNvSpPr txBox="1"/>
          <p:nvPr/>
        </p:nvSpPr>
        <p:spPr>
          <a:xfrm>
            <a:off x="838200" y="1467168"/>
            <a:ext cx="10230852" cy="4893647"/>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087582"/>
                </a:solidFill>
              </a:rPr>
              <a:t>Order matters </a:t>
            </a:r>
            <a:r>
              <a:rPr lang="en-US" sz="2400" dirty="0"/>
              <a:t>– Administer vaccines in the order of increasing painfulness; most painful vaccine administered last</a:t>
            </a:r>
          </a:p>
          <a:p>
            <a:pPr marL="285750" indent="-285750">
              <a:buFont typeface="Arial" panose="020B0604020202020204" pitchFamily="34" charset="0"/>
              <a:buChar char="•"/>
            </a:pPr>
            <a:r>
              <a:rPr lang="en-US" sz="2400" b="1" dirty="0">
                <a:solidFill>
                  <a:srgbClr val="087582"/>
                </a:solidFill>
              </a:rPr>
              <a:t>Breathe</a:t>
            </a:r>
            <a:r>
              <a:rPr lang="en-US" sz="2400" b="1" dirty="0"/>
              <a:t> </a:t>
            </a:r>
            <a:r>
              <a:rPr lang="en-US" sz="2400" dirty="0"/>
              <a:t>– Breathe all the way down into their belly; deep breathing can help people relax</a:t>
            </a:r>
          </a:p>
          <a:p>
            <a:pPr marL="285750" indent="-285750">
              <a:buFont typeface="Arial" panose="020B0604020202020204" pitchFamily="34" charset="0"/>
              <a:buChar char="•"/>
            </a:pPr>
            <a:r>
              <a:rPr lang="en-US" sz="2400" b="1" dirty="0">
                <a:solidFill>
                  <a:srgbClr val="087582"/>
                </a:solidFill>
              </a:rPr>
              <a:t>Do not aspirate </a:t>
            </a:r>
            <a:r>
              <a:rPr lang="en-US" sz="2400" dirty="0"/>
              <a:t>– Aspiration not necessary for intramuscular injections and may increase pain</a:t>
            </a:r>
          </a:p>
          <a:p>
            <a:pPr marL="285750" indent="-285750">
              <a:buFont typeface="Arial" panose="020B0604020202020204" pitchFamily="34" charset="0"/>
              <a:buChar char="•"/>
            </a:pPr>
            <a:r>
              <a:rPr lang="en-US" sz="2400" b="1" dirty="0">
                <a:solidFill>
                  <a:srgbClr val="087582"/>
                </a:solidFill>
              </a:rPr>
              <a:t>Relax</a:t>
            </a:r>
            <a:r>
              <a:rPr lang="en-US" sz="2400" dirty="0"/>
              <a:t> – Have your patient shake out their arm and work on relaxing their arm muscles</a:t>
            </a:r>
          </a:p>
          <a:p>
            <a:pPr marL="285750" indent="-285750">
              <a:buFont typeface="Arial" panose="020B0604020202020204" pitchFamily="34" charset="0"/>
              <a:buChar char="•"/>
            </a:pPr>
            <a:r>
              <a:rPr lang="en-US" sz="2400" b="1" dirty="0">
                <a:solidFill>
                  <a:srgbClr val="087582"/>
                </a:solidFill>
              </a:rPr>
              <a:t>Look Over There! </a:t>
            </a:r>
            <a:r>
              <a:rPr lang="en-US" sz="2400" dirty="0"/>
              <a:t>– Have your patient look the opposite way from the arm you are injecting</a:t>
            </a:r>
          </a:p>
          <a:p>
            <a:pPr marL="285750" indent="-285750">
              <a:buFont typeface="Arial" panose="020B0604020202020204" pitchFamily="34" charset="0"/>
              <a:buChar char="•"/>
            </a:pPr>
            <a:r>
              <a:rPr lang="en-US" sz="2400" b="1" dirty="0">
                <a:solidFill>
                  <a:srgbClr val="087582"/>
                </a:solidFill>
              </a:rPr>
              <a:t>Distract with a conversation or device </a:t>
            </a:r>
            <a:r>
              <a:rPr lang="en-US" sz="2400" dirty="0"/>
              <a:t>– Talk throughout the procedure or ask them to listen to music or play a game on a device</a:t>
            </a:r>
          </a:p>
          <a:p>
            <a:endParaRPr lang="en-US" dirty="0"/>
          </a:p>
        </p:txBody>
      </p:sp>
    </p:spTree>
    <p:extLst>
      <p:ext uri="{BB962C8B-B14F-4D97-AF65-F5344CB8AC3E}">
        <p14:creationId xmlns:p14="http://schemas.microsoft.com/office/powerpoint/2010/main" val="2614441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3">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3593863-0D64-4D9D-BF1A-05292055C0F6}"/>
              </a:ext>
            </a:extLst>
          </p:cNvPr>
          <p:cNvSpPr>
            <a:spLocks noGrp="1"/>
          </p:cNvSpPr>
          <p:nvPr>
            <p:ph type="title"/>
          </p:nvPr>
        </p:nvSpPr>
        <p:spPr>
          <a:xfrm>
            <a:off x="429768" y="360680"/>
            <a:ext cx="11201400" cy="1106424"/>
          </a:xfrm>
        </p:spPr>
        <p:txBody>
          <a:bodyPr vert="horz" lIns="91440" tIns="45720" rIns="91440" bIns="45720" rtlCol="0" anchor="ctr">
            <a:normAutofit/>
          </a:bodyPr>
          <a:lstStyle/>
          <a:p>
            <a:r>
              <a:rPr lang="en-US" b="1" dirty="0">
                <a:solidFill>
                  <a:srgbClr val="087582"/>
                </a:solidFill>
              </a:rPr>
              <a:t>Managing Shot Discomfort Knowledge Check</a:t>
            </a:r>
          </a:p>
        </p:txBody>
      </p:sp>
      <p:sp>
        <p:nvSpPr>
          <p:cNvPr id="26" name="Rectangle 25">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62AB77B-24EC-496A-BACD-1F18FCBD19AA}"/>
              </a:ext>
            </a:extLst>
          </p:cNvPr>
          <p:cNvPicPr>
            <a:picLocks noChangeAspect="1"/>
          </p:cNvPicPr>
          <p:nvPr/>
        </p:nvPicPr>
        <p:blipFill rotWithShape="1">
          <a:blip r:embed="rId3">
            <a:extLst>
              <a:ext uri="{28A0092B-C50C-407E-A947-70E740481C1C}">
                <a14:useLocalDpi xmlns:a14="http://schemas.microsoft.com/office/drawing/2010/main" val="0"/>
              </a:ext>
            </a:extLst>
          </a:blip>
          <a:srcRect r="255"/>
          <a:stretch/>
        </p:blipFill>
        <p:spPr>
          <a:xfrm>
            <a:off x="429768" y="1721922"/>
            <a:ext cx="6704891" cy="4520559"/>
          </a:xfrm>
          <a:prstGeom prst="rect">
            <a:avLst/>
          </a:prstGeom>
        </p:spPr>
      </p:pic>
      <p:sp useBgFill="1">
        <p:nvSpPr>
          <p:cNvPr id="28" name="Rectangle 27">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FCCD697-DCDE-403C-A215-B65EE95EA3E7}"/>
              </a:ext>
            </a:extLst>
          </p:cNvPr>
          <p:cNvSpPr txBox="1"/>
          <p:nvPr/>
        </p:nvSpPr>
        <p:spPr>
          <a:xfrm>
            <a:off x="7938752" y="2020824"/>
            <a:ext cx="3542048" cy="3959352"/>
          </a:xfrm>
          <a:prstGeom prst="rect">
            <a:avLst/>
          </a:prstGeom>
        </p:spPr>
        <p:txBody>
          <a:bodyPr vert="horz" lIns="91440" tIns="45720" rIns="91440" bIns="45720" rtlCol="0" anchor="ctr">
            <a:normAutofit lnSpcReduction="10000"/>
          </a:bodyPr>
          <a:lstStyle/>
          <a:p>
            <a:pPr marL="457200" indent="-228600">
              <a:lnSpc>
                <a:spcPct val="90000"/>
              </a:lnSpc>
              <a:spcAft>
                <a:spcPts val="600"/>
              </a:spcAft>
              <a:buFont typeface="Arial" panose="020B0604020202020204" pitchFamily="34" charset="0"/>
              <a:buChar char="•"/>
            </a:pPr>
            <a:r>
              <a:rPr lang="en-US" sz="2800" dirty="0"/>
              <a:t>How do you manage “shot aversion” in your practice?</a:t>
            </a:r>
          </a:p>
          <a:p>
            <a:pPr marL="228600">
              <a:lnSpc>
                <a:spcPct val="90000"/>
              </a:lnSpc>
              <a:spcAft>
                <a:spcPts val="600"/>
              </a:spcAft>
            </a:pPr>
            <a:endParaRPr lang="en-US" sz="2800" dirty="0"/>
          </a:p>
          <a:p>
            <a:pPr marL="457200" indent="-228600">
              <a:lnSpc>
                <a:spcPct val="90000"/>
              </a:lnSpc>
              <a:spcAft>
                <a:spcPts val="600"/>
              </a:spcAft>
              <a:buFont typeface="Arial" panose="020B0604020202020204" pitchFamily="34" charset="0"/>
              <a:buChar char="•"/>
            </a:pPr>
            <a:r>
              <a:rPr lang="en-US" sz="2800" dirty="0"/>
              <a:t>What are effective ways you help manage injection pain for your patients?</a:t>
            </a:r>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420504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87582"/>
        </a:solid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dirty="0">
                <a:solidFill>
                  <a:schemeClr val="bg1">
                    <a:lumMod val="95000"/>
                    <a:lumOff val="5000"/>
                  </a:schemeClr>
                </a:solidFill>
              </a:rPr>
              <a:t>Why is HPV Vaccination Important?</a:t>
            </a:r>
          </a:p>
        </p:txBody>
      </p:sp>
    </p:spTree>
    <p:extLst>
      <p:ext uri="{BB962C8B-B14F-4D97-AF65-F5344CB8AC3E}">
        <p14:creationId xmlns:p14="http://schemas.microsoft.com/office/powerpoint/2010/main" val="567849497"/>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8758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dirty="0">
                <a:solidFill>
                  <a:schemeClr val="bg1">
                    <a:lumMod val="95000"/>
                    <a:lumOff val="5000"/>
                  </a:schemeClr>
                </a:solidFill>
              </a:rPr>
              <a:t>Be an HPV Vaccine Champion</a:t>
            </a:r>
          </a:p>
        </p:txBody>
      </p:sp>
    </p:spTree>
    <p:extLst>
      <p:ext uri="{BB962C8B-B14F-4D97-AF65-F5344CB8AC3E}">
        <p14:creationId xmlns:p14="http://schemas.microsoft.com/office/powerpoint/2010/main" val="3506867882"/>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E2F2F-90AC-4C9D-9CBF-69B5D1B13FE9}"/>
              </a:ext>
            </a:extLst>
          </p:cNvPr>
          <p:cNvSpPr>
            <a:spLocks noGrp="1"/>
          </p:cNvSpPr>
          <p:nvPr>
            <p:ph type="title"/>
          </p:nvPr>
        </p:nvSpPr>
        <p:spPr>
          <a:xfrm>
            <a:off x="426452" y="188270"/>
            <a:ext cx="10515600" cy="1502418"/>
          </a:xfrm>
        </p:spPr>
        <p:txBody>
          <a:bodyPr/>
          <a:lstStyle/>
          <a:p>
            <a:r>
              <a:rPr lang="en-US" b="1" dirty="0">
                <a:solidFill>
                  <a:srgbClr val="087582"/>
                </a:solidFill>
              </a:rPr>
              <a:t>Be An HPV Vaccine Champion!</a:t>
            </a:r>
          </a:p>
        </p:txBody>
      </p:sp>
      <p:sp>
        <p:nvSpPr>
          <p:cNvPr id="3" name="TextBox 2">
            <a:extLst>
              <a:ext uri="{FF2B5EF4-FFF2-40B4-BE49-F238E27FC236}">
                <a16:creationId xmlns:a16="http://schemas.microsoft.com/office/drawing/2014/main" id="{D5EDF79A-1CA4-432A-86F3-F6978434BEA5}"/>
              </a:ext>
            </a:extLst>
          </p:cNvPr>
          <p:cNvSpPr txBox="1"/>
          <p:nvPr/>
        </p:nvSpPr>
        <p:spPr>
          <a:xfrm>
            <a:off x="426452" y="1543368"/>
            <a:ext cx="11638548" cy="830997"/>
          </a:xfrm>
          <a:prstGeom prst="rect">
            <a:avLst/>
          </a:prstGeom>
          <a:noFill/>
        </p:spPr>
        <p:txBody>
          <a:bodyPr wrap="square" rtlCol="0">
            <a:spAutoFit/>
          </a:bodyPr>
          <a:lstStyle/>
          <a:p>
            <a:r>
              <a:rPr lang="en-US" sz="2400" dirty="0"/>
              <a:t>For more tips and resources on how to be an HPV vaccine champion, download the relevant HPV Vaccination Roundtable Action Guide at </a:t>
            </a:r>
            <a:r>
              <a:rPr lang="en-US" sz="2400" dirty="0">
                <a:hlinkClick r:id="rId3"/>
              </a:rPr>
              <a:t>https://hpvroundtable.org/action-guides/</a:t>
            </a:r>
            <a:r>
              <a:rPr lang="en-US" sz="2400" dirty="0"/>
              <a:t> </a:t>
            </a:r>
            <a:endParaRPr lang="en-US" dirty="0"/>
          </a:p>
        </p:txBody>
      </p:sp>
      <p:pic>
        <p:nvPicPr>
          <p:cNvPr id="5" name="Picture 4">
            <a:extLst>
              <a:ext uri="{FF2B5EF4-FFF2-40B4-BE49-F238E27FC236}">
                <a16:creationId xmlns:a16="http://schemas.microsoft.com/office/drawing/2014/main" id="{BF2875C4-34C8-460A-AEFE-8579192A47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639" y="2622761"/>
            <a:ext cx="3147060" cy="4060553"/>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E9ADA8D1-3A94-4319-ABA8-7E38C835C5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8557" y="2622761"/>
            <a:ext cx="3147059" cy="404697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56847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8758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A5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A4B143-B071-4D60-8080-3F596EC34D9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Nurses </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GET IT DONE when it comes to vaccinations</a:t>
            </a:r>
          </a:p>
        </p:txBody>
      </p:sp>
      <p:pic>
        <p:nvPicPr>
          <p:cNvPr id="4" name="Picture 3">
            <a:extLst>
              <a:ext uri="{FF2B5EF4-FFF2-40B4-BE49-F238E27FC236}">
                <a16:creationId xmlns:a16="http://schemas.microsoft.com/office/drawing/2014/main" id="{C9D8F5CF-2A8B-4232-B4E9-72D4C1494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453" y="670561"/>
            <a:ext cx="8470390" cy="5781040"/>
          </a:xfrm>
          <a:prstGeom prst="rect">
            <a:avLst/>
          </a:prstGeom>
        </p:spPr>
      </p:pic>
    </p:spTree>
    <p:extLst>
      <p:ext uri="{BB962C8B-B14F-4D97-AF65-F5344CB8AC3E}">
        <p14:creationId xmlns:p14="http://schemas.microsoft.com/office/powerpoint/2010/main" val="49325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6"/>
            <a:ext cx="1920339" cy="2894124"/>
          </a:xfrm>
          <a:prstGeom prst="rect">
            <a:avLst/>
          </a:prstGeom>
          <a:solidFill>
            <a:srgbClr val="2B5F6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3515821"/>
            <a:ext cx="1920338" cy="2883258"/>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8" name="Content Placeholder 7">
            <a:extLst>
              <a:ext uri="{FF2B5EF4-FFF2-40B4-BE49-F238E27FC236}">
                <a16:creationId xmlns:a16="http://schemas.microsoft.com/office/drawing/2014/main" id="{A605BF4C-EF1B-4540-932F-EBBED30721C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 b="2859"/>
          <a:stretch/>
        </p:blipFill>
        <p:spPr>
          <a:xfrm>
            <a:off x="2551176" y="448056"/>
            <a:ext cx="9180576" cy="5952744"/>
          </a:xfrm>
          <a:prstGeom prst="rect">
            <a:avLst/>
          </a:prstGeom>
        </p:spPr>
      </p:pic>
    </p:spTree>
    <p:extLst>
      <p:ext uri="{BB962C8B-B14F-4D97-AF65-F5344CB8AC3E}">
        <p14:creationId xmlns:p14="http://schemas.microsoft.com/office/powerpoint/2010/main" val="2444418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90804E-1666-49ED-9BD1-5884DC126329}"/>
              </a:ext>
            </a:extLst>
          </p:cNvPr>
          <p:cNvSpPr>
            <a:spLocks noGrp="1"/>
          </p:cNvSpPr>
          <p:nvPr>
            <p:ph type="title"/>
          </p:nvPr>
        </p:nvSpPr>
        <p:spPr/>
        <p:txBody>
          <a:bodyPr/>
          <a:lstStyle/>
          <a:p>
            <a:r>
              <a:rPr lang="en-US" dirty="0"/>
              <a:t>Get Social</a:t>
            </a:r>
          </a:p>
        </p:txBody>
      </p:sp>
      <p:sp>
        <p:nvSpPr>
          <p:cNvPr id="6" name="TextBox 5">
            <a:extLst>
              <a:ext uri="{FF2B5EF4-FFF2-40B4-BE49-F238E27FC236}">
                <a16:creationId xmlns:a16="http://schemas.microsoft.com/office/drawing/2014/main" id="{C9DCBAE9-3229-4027-A3B6-3EF5F107B26B}"/>
              </a:ext>
            </a:extLst>
          </p:cNvPr>
          <p:cNvSpPr txBox="1"/>
          <p:nvPr/>
        </p:nvSpPr>
        <p:spPr>
          <a:xfrm>
            <a:off x="838200" y="1467168"/>
            <a:ext cx="10230852" cy="4431983"/>
          </a:xfrm>
          <a:prstGeom prst="rect">
            <a:avLst/>
          </a:prstGeom>
          <a:noFill/>
        </p:spPr>
        <p:txBody>
          <a:bodyPr wrap="square" rtlCol="0">
            <a:spAutoFit/>
          </a:bodyPr>
          <a:lstStyle/>
          <a:p>
            <a:r>
              <a:rPr lang="en-US" sz="2400" dirty="0"/>
              <a:t>Let us know you GET IT DONE with #</a:t>
            </a:r>
            <a:r>
              <a:rPr lang="en-US" sz="2400" dirty="0" err="1"/>
              <a:t>HPVprevention</a:t>
            </a:r>
            <a:r>
              <a:rPr lang="en-US" sz="2400" dirty="0"/>
              <a:t> and #2shots2stopCancer on social media.</a:t>
            </a:r>
          </a:p>
          <a:p>
            <a:endParaRPr lang="en-US" sz="2400" dirty="0"/>
          </a:p>
          <a:p>
            <a:pPr marL="285750" indent="-285750">
              <a:buFont typeface="Arial" panose="020B0604020202020204" pitchFamily="34" charset="0"/>
              <a:buChar char="•"/>
            </a:pPr>
            <a:r>
              <a:rPr lang="en-US" sz="2400" b="1" dirty="0"/>
              <a:t>Facebook HPV Cancer Free Facebook Group -  </a:t>
            </a:r>
            <a:r>
              <a:rPr lang="en-US" sz="2400" dirty="0">
                <a:hlinkClick r:id="rId3"/>
              </a:rPr>
              <a:t>https://www.facebook.com/groups/HPVCancerFreeFamily/</a:t>
            </a:r>
            <a:r>
              <a:rPr lang="en-US" sz="2400" dirty="0"/>
              <a:t> </a:t>
            </a:r>
          </a:p>
          <a:p>
            <a:pPr marL="285750" indent="-285750">
              <a:buFont typeface="Arial" panose="020B0604020202020204" pitchFamily="34" charset="0"/>
              <a:buChar char="•"/>
            </a:pPr>
            <a:r>
              <a:rPr lang="en-US" sz="2400" b="1" dirty="0"/>
              <a:t>Nurses Who Vaccinate Facebook Group - </a:t>
            </a:r>
            <a:r>
              <a:rPr lang="en-US" sz="2400" dirty="0"/>
              <a:t> </a:t>
            </a:r>
            <a:r>
              <a:rPr lang="en-US" sz="2400" dirty="0">
                <a:hlinkClick r:id="rId4"/>
              </a:rPr>
              <a:t>https://www.facebook.com/groups/NursesWhoVaccinate/</a:t>
            </a:r>
            <a:r>
              <a:rPr lang="en-US" sz="2400" dirty="0"/>
              <a:t> </a:t>
            </a:r>
          </a:p>
          <a:p>
            <a:pPr marL="285750" indent="-285750">
              <a:buFont typeface="Arial" panose="020B0604020202020204" pitchFamily="34" charset="0"/>
              <a:buChar char="•"/>
            </a:pPr>
            <a:r>
              <a:rPr lang="en-US" sz="2400" b="1" dirty="0"/>
              <a:t>National HPV Vaccination Roundtable Twitter -</a:t>
            </a:r>
            <a:r>
              <a:rPr lang="en-US" sz="2400" dirty="0">
                <a:hlinkClick r:id="rId5"/>
              </a:rPr>
              <a:t>https://twitter.com/</a:t>
            </a:r>
            <a:r>
              <a:rPr lang="en-US" sz="2400" dirty="0" err="1">
                <a:hlinkClick r:id="rId5"/>
              </a:rPr>
              <a:t>hpvroundtable</a:t>
            </a:r>
            <a:r>
              <a:rPr lang="en-US" sz="2400" dirty="0">
                <a:hlinkClick r:id="rId5"/>
              </a:rPr>
              <a:t> </a:t>
            </a:r>
            <a:endParaRPr lang="en-US" sz="2400" dirty="0"/>
          </a:p>
          <a:p>
            <a:pPr marL="285750" indent="-285750">
              <a:buFont typeface="Arial" panose="020B0604020202020204" pitchFamily="34" charset="0"/>
              <a:buChar char="•"/>
            </a:pPr>
            <a:r>
              <a:rPr lang="en-US" sz="2400" b="1" dirty="0"/>
              <a:t>National HPV Vaccination Roundtable Instagram - </a:t>
            </a:r>
            <a:r>
              <a:rPr lang="en-US" sz="2400" dirty="0"/>
              <a:t> </a:t>
            </a:r>
            <a:r>
              <a:rPr lang="en-US" sz="2400" dirty="0">
                <a:hlinkClick r:id="rId6"/>
              </a:rPr>
              <a:t>https://www.instagram.com/hpv.vaccination.roundtable/</a:t>
            </a:r>
            <a:r>
              <a:rPr lang="en-US" sz="2400" dirty="0"/>
              <a:t> </a:t>
            </a:r>
          </a:p>
          <a:p>
            <a:endParaRPr lang="en-US" dirty="0"/>
          </a:p>
        </p:txBody>
      </p:sp>
    </p:spTree>
    <p:extLst>
      <p:ext uri="{BB962C8B-B14F-4D97-AF65-F5344CB8AC3E}">
        <p14:creationId xmlns:p14="http://schemas.microsoft.com/office/powerpoint/2010/main" val="935725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3651-8471-496E-910C-1DF6AA943AAB}"/>
              </a:ext>
            </a:extLst>
          </p:cNvPr>
          <p:cNvSpPr>
            <a:spLocks noGrp="1"/>
          </p:cNvSpPr>
          <p:nvPr>
            <p:ph type="title"/>
          </p:nvPr>
        </p:nvSpPr>
        <p:spPr>
          <a:xfrm>
            <a:off x="651307" y="640081"/>
            <a:ext cx="4215333" cy="3754119"/>
          </a:xfrm>
          <a:noFill/>
        </p:spPr>
        <p:txBody>
          <a:bodyPr vert="horz" lIns="91440" tIns="45720" rIns="91440" bIns="45720" rtlCol="0" anchor="b">
            <a:normAutofit/>
          </a:bodyPr>
          <a:lstStyle/>
          <a:p>
            <a:r>
              <a:rPr lang="en-US" sz="5000" b="1" dirty="0">
                <a:solidFill>
                  <a:srgbClr val="087582"/>
                </a:solidFill>
              </a:rPr>
              <a:t>Questions? Comments?</a:t>
            </a:r>
            <a:br>
              <a:rPr lang="en-US" sz="5000" b="1" dirty="0">
                <a:solidFill>
                  <a:srgbClr val="087582"/>
                </a:solidFill>
              </a:rPr>
            </a:br>
            <a:r>
              <a:rPr lang="en-US" sz="2700" dirty="0">
                <a:solidFill>
                  <a:srgbClr val="087582"/>
                </a:solidFill>
              </a:rPr>
              <a:t>Contact: </a:t>
            </a:r>
            <a:r>
              <a:rPr lang="en-US" sz="1800" dirty="0">
                <a:solidFill>
                  <a:srgbClr val="087582"/>
                </a:solidFill>
              </a:rPr>
              <a:t>HPV.Vaccination.Roundtable@cancer.org</a:t>
            </a:r>
          </a:p>
        </p:txBody>
      </p:sp>
      <p:pic>
        <p:nvPicPr>
          <p:cNvPr id="6" name="Picture 5">
            <a:extLst>
              <a:ext uri="{FF2B5EF4-FFF2-40B4-BE49-F238E27FC236}">
                <a16:creationId xmlns:a16="http://schemas.microsoft.com/office/drawing/2014/main" id="{39825002-7B7D-4775-BBCC-E73482C6EE3C}"/>
              </a:ext>
            </a:extLst>
          </p:cNvPr>
          <p:cNvPicPr>
            <a:picLocks noChangeAspect="1"/>
          </p:cNvPicPr>
          <p:nvPr/>
        </p:nvPicPr>
        <p:blipFill rotWithShape="1">
          <a:blip r:embed="rId3">
            <a:extLst>
              <a:ext uri="{28A0092B-C50C-407E-A947-70E740481C1C}">
                <a14:useLocalDpi xmlns:a14="http://schemas.microsoft.com/office/drawing/2010/main" val="0"/>
              </a:ext>
            </a:extLst>
          </a:blip>
          <a:srcRect r="-2" b="12655"/>
          <a:stretch/>
        </p:blipFill>
        <p:spPr>
          <a:xfrm>
            <a:off x="4654297" y="10"/>
            <a:ext cx="7537704" cy="6857990"/>
          </a:xfrm>
          <a:prstGeom prst="rect">
            <a:avLst/>
          </a:prstGeom>
        </p:spPr>
      </p:pic>
    </p:spTree>
    <p:extLst>
      <p:ext uri="{BB962C8B-B14F-4D97-AF65-F5344CB8AC3E}">
        <p14:creationId xmlns:p14="http://schemas.microsoft.com/office/powerpoint/2010/main" val="25307283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CF4284-64BD-4EF9-9A16-8C4096ED3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3186" y="3939633"/>
            <a:ext cx="3810000" cy="1409700"/>
          </a:xfrm>
          <a:prstGeom prst="rect">
            <a:avLst/>
          </a:prstGeom>
        </p:spPr>
      </p:pic>
    </p:spTree>
    <p:extLst>
      <p:ext uri="{BB962C8B-B14F-4D97-AF65-F5344CB8AC3E}">
        <p14:creationId xmlns:p14="http://schemas.microsoft.com/office/powerpoint/2010/main" val="28738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B141C46-E500-4F5F-AFBC-5DE11309220E}"/>
              </a:ext>
            </a:extLst>
          </p:cNvPr>
          <p:cNvSpPr txBox="1">
            <a:spLocks/>
          </p:cNvSpPr>
          <p:nvPr/>
        </p:nvSpPr>
        <p:spPr>
          <a:xfrm>
            <a:off x="562063" y="618563"/>
            <a:ext cx="4412610" cy="5424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87582"/>
                </a:solidFill>
              </a:rPr>
              <a:t>HPV Vaccination is Cancer Prevention </a:t>
            </a:r>
          </a:p>
        </p:txBody>
      </p:sp>
      <p:sp>
        <p:nvSpPr>
          <p:cNvPr id="4" name="TextBox 3">
            <a:extLst>
              <a:ext uri="{FF2B5EF4-FFF2-40B4-BE49-F238E27FC236}">
                <a16:creationId xmlns:a16="http://schemas.microsoft.com/office/drawing/2014/main" id="{77556786-4827-4685-97BF-3FF9F9520666}"/>
              </a:ext>
            </a:extLst>
          </p:cNvPr>
          <p:cNvSpPr txBox="1"/>
          <p:nvPr/>
        </p:nvSpPr>
        <p:spPr>
          <a:xfrm>
            <a:off x="4513277" y="618563"/>
            <a:ext cx="6820249" cy="5412920"/>
          </a:xfrm>
          <a:prstGeom prst="rect">
            <a:avLst/>
          </a:prstGeom>
        </p:spPr>
        <p:txBody>
          <a:bodyPr vert="horz" lIns="91440" tIns="45720" rIns="91440" bIns="45720" rtlCol="0" anchor="ctr">
            <a:normAutofit/>
          </a:bodyPr>
          <a:lstStyle/>
          <a:p>
            <a:pPr>
              <a:lnSpc>
                <a:spcPct val="90000"/>
              </a:lnSpc>
              <a:spcAft>
                <a:spcPts val="600"/>
              </a:spcAft>
            </a:pPr>
            <a:r>
              <a:rPr lang="en-US" sz="2400" dirty="0"/>
              <a:t>The HPV vaccine provides </a:t>
            </a:r>
            <a:r>
              <a:rPr lang="en-US" sz="2400" b="1" dirty="0">
                <a:solidFill>
                  <a:srgbClr val="087582"/>
                </a:solidFill>
              </a:rPr>
              <a:t>safe</a:t>
            </a:r>
            <a:r>
              <a:rPr lang="en-US" sz="2400" dirty="0"/>
              <a:t>, </a:t>
            </a:r>
            <a:r>
              <a:rPr lang="en-US" sz="2400" b="1" dirty="0">
                <a:solidFill>
                  <a:srgbClr val="087582"/>
                </a:solidFill>
              </a:rPr>
              <a:t>effective</a:t>
            </a:r>
            <a:r>
              <a:rPr lang="en-US" sz="2400" dirty="0"/>
              <a:t>, and </a:t>
            </a:r>
            <a:r>
              <a:rPr lang="en-US" sz="2400" b="1" dirty="0">
                <a:solidFill>
                  <a:srgbClr val="087582"/>
                </a:solidFill>
              </a:rPr>
              <a:t>lasting protection </a:t>
            </a:r>
            <a:r>
              <a:rPr lang="en-US" sz="2400" dirty="0"/>
              <a:t>against HPV infections that most commonly cause:</a:t>
            </a:r>
          </a:p>
          <a:p>
            <a:pPr>
              <a:lnSpc>
                <a:spcPct val="90000"/>
              </a:lnSpc>
              <a:spcAft>
                <a:spcPts val="600"/>
              </a:spcAft>
            </a:pPr>
            <a:endParaRPr lang="en-US" sz="1200" dirty="0"/>
          </a:p>
          <a:p>
            <a:pPr marL="800100" lvl="1" indent="-342900">
              <a:lnSpc>
                <a:spcPct val="90000"/>
              </a:lnSpc>
              <a:spcAft>
                <a:spcPts val="600"/>
              </a:spcAft>
              <a:buFont typeface="Courier New" panose="02070309020205020404" pitchFamily="49" charset="0"/>
              <a:buChar char="o"/>
            </a:pPr>
            <a:r>
              <a:rPr lang="en-US" sz="2400" dirty="0"/>
              <a:t>Genital warts </a:t>
            </a:r>
          </a:p>
          <a:p>
            <a:pPr marL="800100" lvl="1" indent="-342900">
              <a:lnSpc>
                <a:spcPct val="90000"/>
              </a:lnSpc>
              <a:spcAft>
                <a:spcPts val="600"/>
              </a:spcAft>
              <a:buFont typeface="Courier New" panose="02070309020205020404" pitchFamily="49" charset="0"/>
              <a:buChar char="o"/>
            </a:pPr>
            <a:r>
              <a:rPr lang="en-US" sz="2400" dirty="0"/>
              <a:t>HPV-associated cancers of the </a:t>
            </a:r>
          </a:p>
          <a:p>
            <a:pPr marL="1200150" lvl="2" indent="-228600">
              <a:lnSpc>
                <a:spcPct val="90000"/>
              </a:lnSpc>
              <a:spcAft>
                <a:spcPts val="600"/>
              </a:spcAft>
              <a:buFont typeface="Arial" panose="020B0604020202020204" pitchFamily="34" charset="0"/>
              <a:buChar char="•"/>
            </a:pPr>
            <a:r>
              <a:rPr lang="en-US" sz="2400" dirty="0"/>
              <a:t>Cervix</a:t>
            </a:r>
          </a:p>
          <a:p>
            <a:pPr marL="1200150" lvl="2" indent="-228600">
              <a:lnSpc>
                <a:spcPct val="90000"/>
              </a:lnSpc>
              <a:spcAft>
                <a:spcPts val="600"/>
              </a:spcAft>
              <a:buFont typeface="Arial" panose="020B0604020202020204" pitchFamily="34" charset="0"/>
              <a:buChar char="•"/>
            </a:pPr>
            <a:r>
              <a:rPr lang="en-US" sz="2400" dirty="0"/>
              <a:t>Vagina</a:t>
            </a:r>
          </a:p>
          <a:p>
            <a:pPr marL="1200150" lvl="2" indent="-228600">
              <a:lnSpc>
                <a:spcPct val="90000"/>
              </a:lnSpc>
              <a:spcAft>
                <a:spcPts val="600"/>
              </a:spcAft>
              <a:buFont typeface="Arial" panose="020B0604020202020204" pitchFamily="34" charset="0"/>
              <a:buChar char="•"/>
            </a:pPr>
            <a:r>
              <a:rPr lang="en-US" sz="2400" dirty="0"/>
              <a:t>Vulva</a:t>
            </a:r>
          </a:p>
          <a:p>
            <a:pPr marL="1200150" lvl="2" indent="-228600">
              <a:lnSpc>
                <a:spcPct val="90000"/>
              </a:lnSpc>
              <a:spcAft>
                <a:spcPts val="600"/>
              </a:spcAft>
              <a:buFont typeface="Arial" panose="020B0604020202020204" pitchFamily="34" charset="0"/>
              <a:buChar char="•"/>
            </a:pPr>
            <a:r>
              <a:rPr lang="en-US" sz="2400" dirty="0"/>
              <a:t>Penis</a:t>
            </a:r>
          </a:p>
          <a:p>
            <a:pPr marL="1200150" lvl="2" indent="-228600">
              <a:lnSpc>
                <a:spcPct val="90000"/>
              </a:lnSpc>
              <a:spcAft>
                <a:spcPts val="600"/>
              </a:spcAft>
              <a:buFont typeface="Arial" panose="020B0604020202020204" pitchFamily="34" charset="0"/>
              <a:buChar char="•"/>
            </a:pPr>
            <a:r>
              <a:rPr lang="en-US" sz="2400" dirty="0"/>
              <a:t>Anus</a:t>
            </a:r>
          </a:p>
          <a:p>
            <a:pPr marL="1200150" lvl="2" indent="-228600">
              <a:lnSpc>
                <a:spcPct val="90000"/>
              </a:lnSpc>
              <a:spcAft>
                <a:spcPts val="600"/>
              </a:spcAft>
              <a:buFont typeface="Arial" panose="020B0604020202020204" pitchFamily="34" charset="0"/>
              <a:buChar char="•"/>
            </a:pPr>
            <a:r>
              <a:rPr lang="en-US" sz="2400" dirty="0"/>
              <a:t>Oropharynx (base of the tongue and tonsils)</a:t>
            </a:r>
          </a:p>
        </p:txBody>
      </p:sp>
    </p:spTree>
    <p:extLst>
      <p:ext uri="{BB962C8B-B14F-4D97-AF65-F5344CB8AC3E}">
        <p14:creationId xmlns:p14="http://schemas.microsoft.com/office/powerpoint/2010/main" val="3169562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a:xfrm>
            <a:off x="0" y="250060"/>
            <a:ext cx="10892404" cy="964734"/>
          </a:xfrm>
        </p:spPr>
        <p:txBody>
          <a:bodyPr vert="horz" lIns="91440" tIns="45720" rIns="91440" bIns="45720" rtlCol="0" anchor="b">
            <a:normAutofit/>
          </a:bodyPr>
          <a:lstStyle/>
          <a:p>
            <a:pPr algn="ctr"/>
            <a:r>
              <a:rPr lang="en-US" b="1" kern="1200" dirty="0">
                <a:solidFill>
                  <a:srgbClr val="087582"/>
                </a:solidFill>
                <a:latin typeface="+mj-lt"/>
                <a:ea typeface="+mj-ea"/>
                <a:cs typeface="+mj-cs"/>
              </a:rPr>
              <a:t>The Power of Nurses at All Practices </a:t>
            </a:r>
            <a:r>
              <a:rPr lang="en-US" b="1" dirty="0">
                <a:solidFill>
                  <a:srgbClr val="087582"/>
                </a:solidFill>
              </a:rPr>
              <a:t>Levels</a:t>
            </a:r>
          </a:p>
        </p:txBody>
      </p:sp>
      <p:sp>
        <p:nvSpPr>
          <p:cNvPr id="6" name="TextBox 5">
            <a:extLst>
              <a:ext uri="{FF2B5EF4-FFF2-40B4-BE49-F238E27FC236}">
                <a16:creationId xmlns:a16="http://schemas.microsoft.com/office/drawing/2014/main" id="{BBA27911-418E-480E-A71F-B93DDB7F89DF}"/>
              </a:ext>
            </a:extLst>
          </p:cNvPr>
          <p:cNvSpPr txBox="1"/>
          <p:nvPr/>
        </p:nvSpPr>
        <p:spPr>
          <a:xfrm>
            <a:off x="1066800" y="1408176"/>
            <a:ext cx="5257798" cy="4629312"/>
          </a:xfrm>
          <a:prstGeom prst="rect">
            <a:avLst/>
          </a:prstGeom>
        </p:spPr>
        <p:txBody>
          <a:bodyPr vert="horz" lIns="91440" tIns="45720" rIns="91440" bIns="45720" rtlCol="0" anchor="ctr">
            <a:normAutofit/>
          </a:bodyPr>
          <a:lstStyle/>
          <a:p>
            <a:pPr>
              <a:lnSpc>
                <a:spcPct val="90000"/>
              </a:lnSpc>
              <a:spcAft>
                <a:spcPts val="600"/>
              </a:spcAft>
            </a:pPr>
            <a:endParaRPr lang="en-US" sz="2400" dirty="0"/>
          </a:p>
        </p:txBody>
      </p:sp>
      <p:pic>
        <p:nvPicPr>
          <p:cNvPr id="7" name="Picture 6">
            <a:extLst>
              <a:ext uri="{FF2B5EF4-FFF2-40B4-BE49-F238E27FC236}">
                <a16:creationId xmlns:a16="http://schemas.microsoft.com/office/drawing/2014/main" id="{B82631C0-22A8-4497-9D19-F0E240C14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107" y="1540038"/>
            <a:ext cx="5089931" cy="4128653"/>
          </a:xfrm>
          <a:prstGeom prst="rect">
            <a:avLst/>
          </a:prstGeom>
        </p:spPr>
      </p:pic>
      <p:sp>
        <p:nvSpPr>
          <p:cNvPr id="18" name="TextBox 17">
            <a:extLst>
              <a:ext uri="{FF2B5EF4-FFF2-40B4-BE49-F238E27FC236}">
                <a16:creationId xmlns:a16="http://schemas.microsoft.com/office/drawing/2014/main" id="{BEA2536E-64D1-482F-91D4-816A4DFBD4CB}"/>
              </a:ext>
            </a:extLst>
          </p:cNvPr>
          <p:cNvSpPr txBox="1"/>
          <p:nvPr/>
        </p:nvSpPr>
        <p:spPr>
          <a:xfrm>
            <a:off x="755268" y="1540038"/>
            <a:ext cx="5761839" cy="4936264"/>
          </a:xfrm>
          <a:prstGeom prst="rect">
            <a:avLst/>
          </a:prstGeom>
        </p:spPr>
        <p:txBody>
          <a:bodyPr vert="horz" lIns="91440" tIns="45720" rIns="91440" bIns="45720" rtlCol="0" anchor="ctr">
            <a:normAutofit/>
          </a:bodyPr>
          <a:lstStyle/>
          <a:p>
            <a:pPr marL="342900" indent="-342900">
              <a:lnSpc>
                <a:spcPct val="90000"/>
              </a:lnSpc>
              <a:spcAft>
                <a:spcPts val="600"/>
              </a:spcAft>
              <a:buFont typeface="Arial" panose="020B0604020202020204" pitchFamily="34" charset="0"/>
              <a:buChar char="•"/>
            </a:pPr>
            <a:r>
              <a:rPr lang="en-US" sz="2400" dirty="0"/>
              <a:t>Critical members of the immunization team </a:t>
            </a:r>
          </a:p>
          <a:p>
            <a:pPr marL="342900" indent="-342900">
              <a:lnSpc>
                <a:spcPct val="90000"/>
              </a:lnSpc>
              <a:spcAft>
                <a:spcPts val="600"/>
              </a:spcAft>
              <a:buFont typeface="Arial" panose="020B0604020202020204" pitchFamily="34" charset="0"/>
              <a:buChar char="•"/>
            </a:pPr>
            <a:r>
              <a:rPr lang="en-US" sz="2400" dirty="0"/>
              <a:t>Powerful role in shared-decision making regarding HPV vaccination initiation and completion    </a:t>
            </a:r>
          </a:p>
          <a:p>
            <a:pPr marL="342900" indent="-342900">
              <a:lnSpc>
                <a:spcPct val="90000"/>
              </a:lnSpc>
              <a:spcAft>
                <a:spcPts val="600"/>
              </a:spcAft>
              <a:buFont typeface="Arial" panose="020B0604020202020204" pitchFamily="34" charset="0"/>
              <a:buChar char="•"/>
            </a:pPr>
            <a:r>
              <a:rPr lang="en-US" sz="2400" dirty="0"/>
              <a:t>The National HPV Vaccination Roundtable </a:t>
            </a:r>
          </a:p>
          <a:p>
            <a:pPr marL="800100" lvl="1" indent="-342900">
              <a:lnSpc>
                <a:spcPct val="90000"/>
              </a:lnSpc>
              <a:spcAft>
                <a:spcPts val="600"/>
              </a:spcAft>
              <a:buFont typeface="Arial" panose="020B0604020202020204" pitchFamily="34" charset="0"/>
              <a:buChar char="•"/>
            </a:pPr>
            <a:r>
              <a:rPr lang="en-US" sz="2400" dirty="0"/>
              <a:t>Nurses are powerful change agents </a:t>
            </a:r>
          </a:p>
          <a:p>
            <a:pPr marL="800100" lvl="1" indent="-342900">
              <a:lnSpc>
                <a:spcPct val="90000"/>
              </a:lnSpc>
              <a:spcAft>
                <a:spcPts val="600"/>
              </a:spcAft>
              <a:buFont typeface="Arial" panose="020B0604020202020204" pitchFamily="34" charset="0"/>
              <a:buChar char="•"/>
            </a:pPr>
            <a:r>
              <a:rPr lang="en-US" sz="2400" b="1" i="1" dirty="0">
                <a:solidFill>
                  <a:srgbClr val="087582"/>
                </a:solidFill>
              </a:rPr>
              <a:t>HPV Prevention: Nurses Get It Done! Toolkit</a:t>
            </a:r>
          </a:p>
          <a:p>
            <a:pPr marL="1257300" lvl="2" indent="-342900">
              <a:lnSpc>
                <a:spcPct val="90000"/>
              </a:lnSpc>
              <a:spcAft>
                <a:spcPts val="600"/>
              </a:spcAft>
              <a:buFont typeface="Arial" panose="020B0604020202020204" pitchFamily="34" charset="0"/>
              <a:buChar char="•"/>
            </a:pPr>
            <a:r>
              <a:rPr lang="en-US" sz="2400" dirty="0"/>
              <a:t>Created to educate and empower nurses to confidently recommend HPV vaccine initiation and completion</a:t>
            </a:r>
          </a:p>
        </p:txBody>
      </p:sp>
    </p:spTree>
    <p:extLst>
      <p:ext uri="{BB962C8B-B14F-4D97-AF65-F5344CB8AC3E}">
        <p14:creationId xmlns:p14="http://schemas.microsoft.com/office/powerpoint/2010/main" val="149061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87582"/>
        </a:solid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HPV 101 for Immunizers</a:t>
            </a:r>
          </a:p>
        </p:txBody>
      </p:sp>
    </p:spTree>
    <p:extLst>
      <p:ext uri="{BB962C8B-B14F-4D97-AF65-F5344CB8AC3E}">
        <p14:creationId xmlns:p14="http://schemas.microsoft.com/office/powerpoint/2010/main" val="20179823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CF8A965A-9869-43A4-8F50-4E59FF499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467" y="920833"/>
            <a:ext cx="10905066" cy="5016332"/>
          </a:xfrm>
          <a:prstGeom prst="rect">
            <a:avLst/>
          </a:prstGeom>
        </p:spPr>
      </p:pic>
    </p:spTree>
    <p:extLst>
      <p:ext uri="{BB962C8B-B14F-4D97-AF65-F5344CB8AC3E}">
        <p14:creationId xmlns:p14="http://schemas.microsoft.com/office/powerpoint/2010/main" val="3552774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5088-CA86-4DDA-A94D-5E8F3DA86C1E}"/>
              </a:ext>
            </a:extLst>
          </p:cNvPr>
          <p:cNvSpPr>
            <a:spLocks noGrp="1"/>
          </p:cNvSpPr>
          <p:nvPr>
            <p:ph type="title"/>
          </p:nvPr>
        </p:nvSpPr>
        <p:spPr>
          <a:xfrm>
            <a:off x="838200" y="365125"/>
            <a:ext cx="10515600" cy="1325563"/>
          </a:xfrm>
        </p:spPr>
        <p:txBody>
          <a:bodyPr/>
          <a:lstStyle/>
          <a:p>
            <a:r>
              <a:rPr lang="en-US" b="1" dirty="0">
                <a:solidFill>
                  <a:srgbClr val="087582"/>
                </a:solidFill>
              </a:rPr>
              <a:t>What is Human Papillomavirus (HPV)?</a:t>
            </a:r>
          </a:p>
        </p:txBody>
      </p:sp>
      <p:sp>
        <p:nvSpPr>
          <p:cNvPr id="3" name="TextBox 2">
            <a:extLst>
              <a:ext uri="{FF2B5EF4-FFF2-40B4-BE49-F238E27FC236}">
                <a16:creationId xmlns:a16="http://schemas.microsoft.com/office/drawing/2014/main" id="{7A2831BB-335B-4BC1-A608-D64F1A7659A9}"/>
              </a:ext>
            </a:extLst>
          </p:cNvPr>
          <p:cNvSpPr txBox="1"/>
          <p:nvPr/>
        </p:nvSpPr>
        <p:spPr>
          <a:xfrm>
            <a:off x="838200" y="1690688"/>
            <a:ext cx="10515599" cy="4770537"/>
          </a:xfrm>
          <a:prstGeom prst="rect">
            <a:avLst/>
          </a:prstGeom>
          <a:noFill/>
        </p:spPr>
        <p:txBody>
          <a:bodyPr wrap="square" rtlCol="0">
            <a:spAutoFit/>
          </a:bodyPr>
          <a:lstStyle/>
          <a:p>
            <a:pPr marL="285750" indent="-285750">
              <a:buFont typeface="Arial" panose="020B0604020202020204" pitchFamily="34" charset="0"/>
              <a:buChar char="•"/>
            </a:pPr>
            <a:r>
              <a:rPr lang="en-US" sz="2600" dirty="0"/>
              <a:t>Common virus can </a:t>
            </a:r>
            <a:r>
              <a:rPr lang="en-US" sz="2600" dirty="0">
                <a:latin typeface="Century Gothic" panose="020B0502020202020204" pitchFamily="34" charset="0"/>
              </a:rPr>
              <a:t>→ </a:t>
            </a:r>
            <a:r>
              <a:rPr lang="en-US" sz="2600" dirty="0"/>
              <a:t>6 types of cancers later in life</a:t>
            </a:r>
          </a:p>
          <a:p>
            <a:pPr marL="285750" indent="-285750">
              <a:buFont typeface="Arial" panose="020B0604020202020204" pitchFamily="34" charset="0"/>
              <a:buChar char="•"/>
            </a:pPr>
            <a:r>
              <a:rPr lang="en-US" sz="2600" dirty="0"/>
              <a:t>More than 200 related viruses</a:t>
            </a:r>
          </a:p>
          <a:p>
            <a:pPr marL="285750" indent="-285750">
              <a:buFont typeface="Arial" panose="020B0604020202020204" pitchFamily="34" charset="0"/>
              <a:buChar char="•"/>
            </a:pPr>
            <a:r>
              <a:rPr lang="en-US" sz="2600" dirty="0"/>
              <a:t>Types </a:t>
            </a:r>
          </a:p>
          <a:p>
            <a:pPr marL="742950" lvl="1" indent="-285750">
              <a:buFont typeface="Arial" panose="020B0604020202020204" pitchFamily="34" charset="0"/>
              <a:buChar char="•"/>
            </a:pPr>
            <a:r>
              <a:rPr lang="en-US" sz="2600" b="1" dirty="0"/>
              <a:t>Cutaneous HPV types</a:t>
            </a:r>
            <a:r>
              <a:rPr lang="en-US" sz="2600" dirty="0"/>
              <a:t>: Cause warts on the skin (arms, hands, and feet)</a:t>
            </a:r>
          </a:p>
          <a:p>
            <a:pPr marL="742950" lvl="1" indent="-285750">
              <a:buFont typeface="Arial" panose="020B0604020202020204" pitchFamily="34" charset="0"/>
              <a:buChar char="•"/>
            </a:pPr>
            <a:r>
              <a:rPr lang="en-US" sz="2600" b="1" dirty="0"/>
              <a:t>Mucosal HPV types</a:t>
            </a:r>
            <a:r>
              <a:rPr lang="en-US" sz="2600" dirty="0"/>
              <a:t>: Categorized according to their association with cancer</a:t>
            </a:r>
          </a:p>
          <a:p>
            <a:pPr marL="1657350" lvl="3" indent="-285750">
              <a:buFont typeface="Arial" panose="020B0604020202020204" pitchFamily="34" charset="0"/>
              <a:buChar char="•"/>
            </a:pPr>
            <a:r>
              <a:rPr lang="en-US" sz="2600" b="1" dirty="0"/>
              <a:t>Oncogenic</a:t>
            </a:r>
            <a:r>
              <a:rPr lang="en-US" sz="2600" dirty="0"/>
              <a:t> (High-risk types HPV 16 and 18) can cause cancer</a:t>
            </a:r>
          </a:p>
          <a:p>
            <a:pPr marL="1657350" lvl="3" indent="-285750">
              <a:buFont typeface="Arial" panose="020B0604020202020204" pitchFamily="34" charset="0"/>
              <a:buChar char="•"/>
            </a:pPr>
            <a:r>
              <a:rPr lang="en-US" sz="2600" b="1" dirty="0"/>
              <a:t>Non-oncogenic</a:t>
            </a:r>
            <a:r>
              <a:rPr lang="en-US" sz="2600" dirty="0"/>
              <a:t> (Low-risk types HPV 6 and 11) can cause:</a:t>
            </a:r>
          </a:p>
          <a:p>
            <a:pPr marL="2571750" lvl="5" indent="-285750">
              <a:buFont typeface="Arial" panose="020B0604020202020204" pitchFamily="34" charset="0"/>
              <a:buChar char="•"/>
            </a:pPr>
            <a:r>
              <a:rPr lang="en-US" sz="2600" dirty="0"/>
              <a:t>Genital warts</a:t>
            </a:r>
          </a:p>
          <a:p>
            <a:pPr marL="2571750" lvl="5" indent="-285750">
              <a:buFont typeface="Arial" panose="020B0604020202020204" pitchFamily="34" charset="0"/>
              <a:buChar char="•"/>
            </a:pPr>
            <a:r>
              <a:rPr lang="en-US" sz="2600" dirty="0"/>
              <a:t>Benign or low-grade cervical cell changes</a:t>
            </a:r>
          </a:p>
          <a:p>
            <a:pPr marL="2571750" lvl="5" indent="-285750">
              <a:buFont typeface="Arial" panose="020B0604020202020204" pitchFamily="34" charset="0"/>
              <a:buChar char="•"/>
            </a:pPr>
            <a:r>
              <a:rPr lang="en-US" sz="2600" dirty="0"/>
              <a:t>Recurrent respiratory papillomatosis (RRP)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70257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A95E8C-B8FB-437B-9541-B9B792A6F7D3}" vid="{1F9D4CF0-598B-4B6A-8A90-5B4E03127B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5557</Words>
  <Application>Microsoft Office PowerPoint</Application>
  <PresentationFormat>Widescreen</PresentationFormat>
  <Paragraphs>510</Paragraphs>
  <Slides>46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Century Gothic</vt:lpstr>
      <vt:lpstr>Courier New</vt:lpstr>
      <vt:lpstr>Office Theme</vt:lpstr>
      <vt:lpstr>PowerPoint Presentation</vt:lpstr>
      <vt:lpstr>Welcome!</vt:lpstr>
      <vt:lpstr>Topics for Discussion</vt:lpstr>
      <vt:lpstr>Why is HPV Vaccination Important?</vt:lpstr>
      <vt:lpstr>PowerPoint Presentation</vt:lpstr>
      <vt:lpstr>The Power of Nurses at All Practices Levels</vt:lpstr>
      <vt:lpstr>HPV 101 for Immunizers</vt:lpstr>
      <vt:lpstr>PowerPoint Presentation</vt:lpstr>
      <vt:lpstr>What is Human Papillomavirus (HPV)?</vt:lpstr>
      <vt:lpstr>How Many Cancers are Caused by HPV?</vt:lpstr>
      <vt:lpstr>How Does the HPV Vaccine Work?</vt:lpstr>
      <vt:lpstr>How Effective is the HPV Vaccine?</vt:lpstr>
      <vt:lpstr>Is the HPV Vaccine Safe?</vt:lpstr>
      <vt:lpstr>When is the Right Time to Vaccinate?</vt:lpstr>
      <vt:lpstr>How Long Will the Vaccine Prevent HPV Infections?</vt:lpstr>
      <vt:lpstr>What is the HPV Vaccine Dosing Schedule?</vt:lpstr>
      <vt:lpstr>PowerPoint Presentation</vt:lpstr>
      <vt:lpstr>HPV 101 for Immunizers Knowledge Check</vt:lpstr>
      <vt:lpstr>HPV 101 for Immunizers Knowledge Check</vt:lpstr>
      <vt:lpstr>HPV 101 for Immunizers Knowledge Check</vt:lpstr>
      <vt:lpstr>HPV 101 for Immunizers Knowledge Check</vt:lpstr>
      <vt:lpstr>HPV 101 for Immunizers Knowledge Check</vt:lpstr>
      <vt:lpstr>How to Talk to Parents about Vaccination</vt:lpstr>
      <vt:lpstr>Make a Strong Presumptive Recommendation</vt:lpstr>
      <vt:lpstr>Responding to Questions</vt:lpstr>
      <vt:lpstr>Key Messages for Parents</vt:lpstr>
      <vt:lpstr>Key Messages for Parents</vt:lpstr>
      <vt:lpstr>Key Messages for Parents</vt:lpstr>
      <vt:lpstr>Key Messages for Parents</vt:lpstr>
      <vt:lpstr>How to Avoid Long Conversations</vt:lpstr>
      <vt:lpstr>How to Avoid Long Conversations</vt:lpstr>
      <vt:lpstr>How to Avoid Long Conversations</vt:lpstr>
      <vt:lpstr>How to Avoid Long Conversations</vt:lpstr>
      <vt:lpstr>PowerPoint Presentation</vt:lpstr>
      <vt:lpstr>Talking About the HPV Vaccine Knowledge Check</vt:lpstr>
      <vt:lpstr>Managing Shot Discomfort</vt:lpstr>
      <vt:lpstr>How to Manage “Shot Aversion”</vt:lpstr>
      <vt:lpstr>How to Manage Injection Pain</vt:lpstr>
      <vt:lpstr>Managing Shot Discomfort Knowledge Check</vt:lpstr>
      <vt:lpstr>Be an HPV Vaccine Champion</vt:lpstr>
      <vt:lpstr>Be An HPV Vaccine Champion!</vt:lpstr>
      <vt:lpstr>Nurses  GET IT DONE when it comes to vaccinations</vt:lpstr>
      <vt:lpstr>PowerPoint Presentation</vt:lpstr>
      <vt:lpstr>Get Social</vt:lpstr>
      <vt:lpstr>Questions? Comments? Contact: HPV.Vaccination.Roundtable@cancer.org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Sienko</dc:creator>
  <cp:lastModifiedBy>Jennifer Sienko</cp:lastModifiedBy>
  <cp:revision>22</cp:revision>
  <dcterms:created xsi:type="dcterms:W3CDTF">2020-03-11T15:10:01Z</dcterms:created>
  <dcterms:modified xsi:type="dcterms:W3CDTF">2020-03-12T20:08:53Z</dcterms:modified>
</cp:coreProperties>
</file>