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slideLayouts/slideLayout32.xml" ContentType="application/vnd.openxmlformats-officedocument.presentationml.slideLayout+xml"/>
  <Override PartName="/ppt/theme/theme9.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1" r:id="rId4"/>
    <p:sldMasterId id="2147483859" r:id="rId5"/>
    <p:sldMasterId id="2147483870" r:id="rId6"/>
    <p:sldMasterId id="2147483975" r:id="rId7"/>
    <p:sldMasterId id="2147483977" r:id="rId8"/>
    <p:sldMasterId id="2147483979" r:id="rId9"/>
    <p:sldMasterId id="2147483981" r:id="rId10"/>
    <p:sldMasterId id="2147483983" r:id="rId11"/>
    <p:sldMasterId id="2147483985" r:id="rId12"/>
    <p:sldMasterId id="2147483997" r:id="rId13"/>
  </p:sldMasterIdLst>
  <p:notesMasterIdLst>
    <p:notesMasterId r:id="rId38"/>
  </p:notesMasterIdLst>
  <p:handoutMasterIdLst>
    <p:handoutMasterId r:id="rId39"/>
  </p:handoutMasterIdLst>
  <p:sldIdLst>
    <p:sldId id="353" r:id="rId14"/>
    <p:sldId id="1841" r:id="rId15"/>
    <p:sldId id="1845" r:id="rId16"/>
    <p:sldId id="1846" r:id="rId17"/>
    <p:sldId id="1856" r:id="rId18"/>
    <p:sldId id="1847" r:id="rId19"/>
    <p:sldId id="1848" r:id="rId20"/>
    <p:sldId id="1849" r:id="rId21"/>
    <p:sldId id="1872" r:id="rId22"/>
    <p:sldId id="1850" r:id="rId23"/>
    <p:sldId id="1851" r:id="rId24"/>
    <p:sldId id="1852" r:id="rId25"/>
    <p:sldId id="1871" r:id="rId26"/>
    <p:sldId id="1873" r:id="rId27"/>
    <p:sldId id="1864" r:id="rId28"/>
    <p:sldId id="1874" r:id="rId29"/>
    <p:sldId id="1860" r:id="rId30"/>
    <p:sldId id="1863" r:id="rId31"/>
    <p:sldId id="1859" r:id="rId32"/>
    <p:sldId id="1875" r:id="rId33"/>
    <p:sldId id="1857" r:id="rId34"/>
    <p:sldId id="1876" r:id="rId35"/>
    <p:sldId id="1869" r:id="rId36"/>
    <p:sldId id="1870" r:id="rId37"/>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my Henseler" initials="AH" lastIdx="1" clrIdx="0">
    <p:extLst>
      <p:ext uri="{19B8F6BF-5375-455C-9EA6-DF929625EA0E}">
        <p15:presenceInfo xmlns:p15="http://schemas.microsoft.com/office/powerpoint/2012/main" userId="S-1-5-21-3356679752-1967899092-2649109157-50622" providerId="AD"/>
      </p:ext>
    </p:extLst>
  </p:cmAuthor>
  <p:cmAuthor id="2" name="Colleen Fitzwater" initials="CF" lastIdx="3" clrIdx="1">
    <p:extLst>
      <p:ext uri="{19B8F6BF-5375-455C-9EA6-DF929625EA0E}">
        <p15:presenceInfo xmlns:p15="http://schemas.microsoft.com/office/powerpoint/2012/main" userId="S-1-5-21-3356679752-1967899092-2649109157-49811" providerId="AD"/>
      </p:ext>
    </p:extLst>
  </p:cmAuthor>
  <p:cmAuthor id="3" name="Kimberly Stump-Sutliff" initials="KSS" lastIdx="2"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481"/>
    <a:srgbClr val="C1CD23"/>
    <a:srgbClr val="000000"/>
    <a:srgbClr val="0066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206" autoAdjust="0"/>
    <p:restoredTop sz="75058" autoAdjust="0"/>
  </p:normalViewPr>
  <p:slideViewPr>
    <p:cSldViewPr snapToGrid="0">
      <p:cViewPr varScale="1">
        <p:scale>
          <a:sx n="69" d="100"/>
          <a:sy n="69" d="100"/>
        </p:scale>
        <p:origin x="1272" y="66"/>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0"/>
    </p:cViewPr>
  </p:sorterViewPr>
  <p:notesViewPr>
    <p:cSldViewPr snapToGrid="0">
      <p:cViewPr varScale="1">
        <p:scale>
          <a:sx n="100" d="100"/>
          <a:sy n="100" d="100"/>
        </p:scale>
        <p:origin x="2694" y="7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Master" Target="slideMasters/slideMaster10.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viewProps" Target="viewProps.xml"/><Relationship Id="rId7" Type="http://schemas.openxmlformats.org/officeDocument/2006/relationships/slideMaster" Target="slideMasters/slideMaster4.xml"/><Relationship Id="rId12" Type="http://schemas.openxmlformats.org/officeDocument/2006/relationships/slideMaster" Target="slideMasters/slideMaster9.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3.xml"/><Relationship Id="rId20" Type="http://schemas.openxmlformats.org/officeDocument/2006/relationships/slide" Target="slides/slide7.xml"/><Relationship Id="rId29" Type="http://schemas.openxmlformats.org/officeDocument/2006/relationships/slide" Target="slides/slide16.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commentAuthors" Target="commentAuthors.xml"/><Relationship Id="rId5" Type="http://schemas.openxmlformats.org/officeDocument/2006/relationships/slideMaster" Target="slideMasters/slideMaster2.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10" Type="http://schemas.openxmlformats.org/officeDocument/2006/relationships/slideMaster" Target="slideMasters/slideMaster7.xml"/><Relationship Id="rId19" Type="http://schemas.openxmlformats.org/officeDocument/2006/relationships/slide" Target="slides/slide6.xml"/><Relationship Id="rId31" Type="http://schemas.openxmlformats.org/officeDocument/2006/relationships/slide" Target="slides/slide18.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col"/>
        <c:grouping val="clustered"/>
        <c:varyColors val="0"/>
        <c:ser>
          <c:idx val="0"/>
          <c:order val="0"/>
          <c:tx>
            <c:strRef>
              <c:f>Sheet1!$B$1</c:f>
              <c:strCache>
                <c:ptCount val="1"/>
                <c:pt idx="0">
                  <c:v>CIN3+ risk</c:v>
                </c:pt>
              </c:strCache>
            </c:strRef>
          </c:tx>
          <c:invertIfNegative val="0"/>
          <c:cat>
            <c:strRef>
              <c:f>Sheet1!$A$2:$A$5</c:f>
              <c:strCache>
                <c:ptCount val="4"/>
                <c:pt idx="0">
                  <c:v>unvaccinated</c:v>
                </c:pt>
                <c:pt idx="1">
                  <c:v>vaccinated &lt;18</c:v>
                </c:pt>
                <c:pt idx="2">
                  <c:v>vaccinated 18-20</c:v>
                </c:pt>
                <c:pt idx="3">
                  <c:v>vaccinated 21-24</c:v>
                </c:pt>
              </c:strCache>
            </c:strRef>
          </c:cat>
          <c:val>
            <c:numRef>
              <c:f>Sheet1!$B$2:$B$5</c:f>
              <c:numCache>
                <c:formatCode>General</c:formatCode>
                <c:ptCount val="4"/>
                <c:pt idx="0">
                  <c:v>3.7</c:v>
                </c:pt>
                <c:pt idx="1">
                  <c:v>1</c:v>
                </c:pt>
                <c:pt idx="2">
                  <c:v>2.4</c:v>
                </c:pt>
                <c:pt idx="3">
                  <c:v>7.4</c:v>
                </c:pt>
              </c:numCache>
            </c:numRef>
          </c:val>
          <c:extLst>
            <c:ext xmlns:c16="http://schemas.microsoft.com/office/drawing/2014/chart" uri="{C3380CC4-5D6E-409C-BE32-E72D297353CC}">
              <c16:uniqueId val="{00000000-BA99-4C31-876F-0AAAFA9BB2F2}"/>
            </c:ext>
          </c:extLst>
        </c:ser>
        <c:ser>
          <c:idx val="1"/>
          <c:order val="1"/>
          <c:tx>
            <c:strRef>
              <c:f>Sheet1!$C$1</c:f>
              <c:strCache>
                <c:ptCount val="1"/>
                <c:pt idx="0">
                  <c:v>Column3</c:v>
                </c:pt>
              </c:strCache>
            </c:strRef>
          </c:tx>
          <c:invertIfNegative val="0"/>
          <c:cat>
            <c:strRef>
              <c:f>Sheet1!$A$2:$A$5</c:f>
              <c:strCache>
                <c:ptCount val="4"/>
                <c:pt idx="0">
                  <c:v>unvaccinated</c:v>
                </c:pt>
                <c:pt idx="1">
                  <c:v>vaccinated &lt;18</c:v>
                </c:pt>
                <c:pt idx="2">
                  <c:v>vaccinated 18-20</c:v>
                </c:pt>
                <c:pt idx="3">
                  <c:v>vaccinated 21-24</c:v>
                </c:pt>
              </c:strCache>
            </c:strRef>
          </c:cat>
          <c:val>
            <c:numRef>
              <c:f>Sheet1!$C$2:$C$5</c:f>
              <c:numCache>
                <c:formatCode>General</c:formatCode>
                <c:ptCount val="4"/>
                <c:pt idx="0">
                  <c:v>0</c:v>
                </c:pt>
                <c:pt idx="1">
                  <c:v>0</c:v>
                </c:pt>
                <c:pt idx="2">
                  <c:v>0</c:v>
                </c:pt>
                <c:pt idx="3">
                  <c:v>0</c:v>
                </c:pt>
              </c:numCache>
            </c:numRef>
          </c:val>
          <c:extLst>
            <c:ext xmlns:c16="http://schemas.microsoft.com/office/drawing/2014/chart" uri="{C3380CC4-5D6E-409C-BE32-E72D297353CC}">
              <c16:uniqueId val="{00000001-BA99-4C31-876F-0AAAFA9BB2F2}"/>
            </c:ext>
          </c:extLst>
        </c:ser>
        <c:ser>
          <c:idx val="2"/>
          <c:order val="2"/>
          <c:tx>
            <c:strRef>
              <c:f>Sheet1!$D$1</c:f>
              <c:strCache>
                <c:ptCount val="1"/>
                <c:pt idx="0">
                  <c:v>Column1</c:v>
                </c:pt>
              </c:strCache>
            </c:strRef>
          </c:tx>
          <c:invertIfNegative val="0"/>
          <c:cat>
            <c:strRef>
              <c:f>Sheet1!$A$2:$A$5</c:f>
              <c:strCache>
                <c:ptCount val="4"/>
                <c:pt idx="0">
                  <c:v>unvaccinated</c:v>
                </c:pt>
                <c:pt idx="1">
                  <c:v>vaccinated &lt;18</c:v>
                </c:pt>
                <c:pt idx="2">
                  <c:v>vaccinated 18-20</c:v>
                </c:pt>
                <c:pt idx="3">
                  <c:v>vaccinated 21-24</c:v>
                </c:pt>
              </c:strCache>
            </c:strRef>
          </c:cat>
          <c:val>
            <c:numRef>
              <c:f>Sheet1!$D$2:$D$5</c:f>
              <c:numCache>
                <c:formatCode>General</c:formatCode>
                <c:ptCount val="4"/>
                <c:pt idx="0">
                  <c:v>0</c:v>
                </c:pt>
                <c:pt idx="1">
                  <c:v>0</c:v>
                </c:pt>
                <c:pt idx="2">
                  <c:v>0</c:v>
                </c:pt>
                <c:pt idx="3">
                  <c:v>0</c:v>
                </c:pt>
              </c:numCache>
            </c:numRef>
          </c:val>
          <c:extLst>
            <c:ext xmlns:c16="http://schemas.microsoft.com/office/drawing/2014/chart" uri="{C3380CC4-5D6E-409C-BE32-E72D297353CC}">
              <c16:uniqueId val="{00000002-BA99-4C31-876F-0AAAFA9BB2F2}"/>
            </c:ext>
          </c:extLst>
        </c:ser>
        <c:ser>
          <c:idx val="3"/>
          <c:order val="3"/>
          <c:tx>
            <c:strRef>
              <c:f>Sheet1!$E$1</c:f>
              <c:strCache>
                <c:ptCount val="1"/>
                <c:pt idx="0">
                  <c:v>Column2</c:v>
                </c:pt>
              </c:strCache>
            </c:strRef>
          </c:tx>
          <c:invertIfNegative val="0"/>
          <c:cat>
            <c:strRef>
              <c:f>Sheet1!$A$2:$A$5</c:f>
              <c:strCache>
                <c:ptCount val="4"/>
                <c:pt idx="0">
                  <c:v>unvaccinated</c:v>
                </c:pt>
                <c:pt idx="1">
                  <c:v>vaccinated &lt;18</c:v>
                </c:pt>
                <c:pt idx="2">
                  <c:v>vaccinated 18-20</c:v>
                </c:pt>
                <c:pt idx="3">
                  <c:v>vaccinated 21-24</c:v>
                </c:pt>
              </c:strCache>
            </c:strRef>
          </c:cat>
          <c:val>
            <c:numRef>
              <c:f>Sheet1!$E$2:$E$5</c:f>
              <c:numCache>
                <c:formatCode>General</c:formatCode>
                <c:ptCount val="4"/>
                <c:pt idx="0">
                  <c:v>0</c:v>
                </c:pt>
                <c:pt idx="1">
                  <c:v>0</c:v>
                </c:pt>
                <c:pt idx="2">
                  <c:v>0</c:v>
                </c:pt>
                <c:pt idx="3">
                  <c:v>0</c:v>
                </c:pt>
              </c:numCache>
            </c:numRef>
          </c:val>
          <c:extLst>
            <c:ext xmlns:c16="http://schemas.microsoft.com/office/drawing/2014/chart" uri="{C3380CC4-5D6E-409C-BE32-E72D297353CC}">
              <c16:uniqueId val="{00000003-BA99-4C31-876F-0AAAFA9BB2F2}"/>
            </c:ext>
          </c:extLst>
        </c:ser>
        <c:dLbls>
          <c:showLegendKey val="0"/>
          <c:showVal val="0"/>
          <c:showCatName val="0"/>
          <c:showSerName val="0"/>
          <c:showPercent val="0"/>
          <c:showBubbleSize val="0"/>
        </c:dLbls>
        <c:gapWidth val="150"/>
        <c:axId val="-2069596408"/>
        <c:axId val="-2069593896"/>
      </c:barChart>
      <c:catAx>
        <c:axId val="-2069596408"/>
        <c:scaling>
          <c:orientation val="minMax"/>
        </c:scaling>
        <c:delete val="0"/>
        <c:axPos val="b"/>
        <c:numFmt formatCode="General" sourceLinked="0"/>
        <c:majorTickMark val="out"/>
        <c:minorTickMark val="none"/>
        <c:tickLblPos val="nextTo"/>
        <c:crossAx val="-2069593896"/>
        <c:crosses val="autoZero"/>
        <c:auto val="1"/>
        <c:lblAlgn val="ctr"/>
        <c:lblOffset val="100"/>
        <c:noMultiLvlLbl val="0"/>
      </c:catAx>
      <c:valAx>
        <c:axId val="-2069593896"/>
        <c:scaling>
          <c:orientation val="minMax"/>
        </c:scaling>
        <c:delete val="0"/>
        <c:axPos val="l"/>
        <c:majorGridlines/>
        <c:numFmt formatCode="General" sourceLinked="1"/>
        <c:majorTickMark val="out"/>
        <c:minorTickMark val="none"/>
        <c:tickLblPos val="nextTo"/>
        <c:crossAx val="-2069596408"/>
        <c:crosses val="autoZero"/>
        <c:crossBetween val="between"/>
      </c:valAx>
    </c:plotArea>
    <c:legend>
      <c:legendPos val="r"/>
      <c:legendEntry>
        <c:idx val="1"/>
        <c:delete val="1"/>
      </c:legendEntry>
      <c:legendEntry>
        <c:idx val="2"/>
        <c:delete val="1"/>
      </c:legendEntry>
      <c:legendEntry>
        <c:idx val="3"/>
        <c:delete val="1"/>
      </c:legendEntry>
      <c:overlay val="0"/>
    </c:legend>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col"/>
        <c:grouping val="clustered"/>
        <c:varyColors val="0"/>
        <c:ser>
          <c:idx val="0"/>
          <c:order val="0"/>
          <c:tx>
            <c:strRef>
              <c:f>Sheet1!$B$1</c:f>
              <c:strCache>
                <c:ptCount val="1"/>
                <c:pt idx="0">
                  <c:v>Vaccine</c:v>
                </c:pt>
              </c:strCache>
            </c:strRef>
          </c:tx>
          <c:invertIfNegative val="0"/>
          <c:cat>
            <c:strRef>
              <c:f>Sheet1!$A$2:$A$3</c:f>
              <c:strCache>
                <c:ptCount val="2"/>
                <c:pt idx="0">
                  <c:v>Per protocol</c:v>
                </c:pt>
                <c:pt idx="1">
                  <c:v>Intention to treat</c:v>
                </c:pt>
              </c:strCache>
            </c:strRef>
          </c:cat>
          <c:val>
            <c:numRef>
              <c:f>Sheet1!$B$2:$B$3</c:f>
              <c:numCache>
                <c:formatCode>General</c:formatCode>
                <c:ptCount val="2"/>
                <c:pt idx="0">
                  <c:v>1</c:v>
                </c:pt>
                <c:pt idx="1">
                  <c:v>21</c:v>
                </c:pt>
              </c:numCache>
            </c:numRef>
          </c:val>
          <c:extLst>
            <c:ext xmlns:c16="http://schemas.microsoft.com/office/drawing/2014/chart" uri="{C3380CC4-5D6E-409C-BE32-E72D297353CC}">
              <c16:uniqueId val="{00000000-F20F-4906-A5D7-6DA0E45BB99A}"/>
            </c:ext>
          </c:extLst>
        </c:ser>
        <c:ser>
          <c:idx val="1"/>
          <c:order val="1"/>
          <c:tx>
            <c:strRef>
              <c:f>Sheet1!$C$1</c:f>
              <c:strCache>
                <c:ptCount val="1"/>
                <c:pt idx="0">
                  <c:v>Placebo</c:v>
                </c:pt>
              </c:strCache>
            </c:strRef>
          </c:tx>
          <c:invertIfNegative val="0"/>
          <c:cat>
            <c:strRef>
              <c:f>Sheet1!$A$2:$A$3</c:f>
              <c:strCache>
                <c:ptCount val="2"/>
                <c:pt idx="0">
                  <c:v>Per protocol</c:v>
                </c:pt>
                <c:pt idx="1">
                  <c:v>Intention to treat</c:v>
                </c:pt>
              </c:strCache>
            </c:strRef>
          </c:cat>
          <c:val>
            <c:numRef>
              <c:f>Sheet1!$C$2:$C$3</c:f>
              <c:numCache>
                <c:formatCode>General</c:formatCode>
                <c:ptCount val="2"/>
                <c:pt idx="0">
                  <c:v>6</c:v>
                </c:pt>
                <c:pt idx="1">
                  <c:v>27</c:v>
                </c:pt>
              </c:numCache>
            </c:numRef>
          </c:val>
          <c:extLst>
            <c:ext xmlns:c16="http://schemas.microsoft.com/office/drawing/2014/chart" uri="{C3380CC4-5D6E-409C-BE32-E72D297353CC}">
              <c16:uniqueId val="{00000001-F20F-4906-A5D7-6DA0E45BB99A}"/>
            </c:ext>
          </c:extLst>
        </c:ser>
        <c:dLbls>
          <c:showLegendKey val="0"/>
          <c:showVal val="0"/>
          <c:showCatName val="0"/>
          <c:showSerName val="0"/>
          <c:showPercent val="0"/>
          <c:showBubbleSize val="0"/>
        </c:dLbls>
        <c:gapWidth val="150"/>
        <c:axId val="-2142543480"/>
        <c:axId val="2132642984"/>
      </c:barChart>
      <c:catAx>
        <c:axId val="-2142543480"/>
        <c:scaling>
          <c:orientation val="minMax"/>
        </c:scaling>
        <c:delete val="0"/>
        <c:axPos val="b"/>
        <c:numFmt formatCode="General" sourceLinked="0"/>
        <c:majorTickMark val="out"/>
        <c:minorTickMark val="none"/>
        <c:tickLblPos val="nextTo"/>
        <c:crossAx val="2132642984"/>
        <c:crosses val="autoZero"/>
        <c:auto val="1"/>
        <c:lblAlgn val="ctr"/>
        <c:lblOffset val="100"/>
        <c:noMultiLvlLbl val="0"/>
      </c:catAx>
      <c:valAx>
        <c:axId val="2132642984"/>
        <c:scaling>
          <c:orientation val="minMax"/>
        </c:scaling>
        <c:delete val="0"/>
        <c:axPos val="l"/>
        <c:majorGridlines/>
        <c:numFmt formatCode="General" sourceLinked="1"/>
        <c:majorTickMark val="out"/>
        <c:minorTickMark val="none"/>
        <c:tickLblPos val="nextTo"/>
        <c:crossAx val="-2142543480"/>
        <c:crosses val="autoZero"/>
        <c:crossBetween val="between"/>
      </c:valAx>
    </c:plotArea>
    <c:legend>
      <c:legendPos val="r"/>
      <c:overlay val="0"/>
    </c:legend>
    <c:plotVisOnly val="1"/>
    <c:dispBlanksAs val="gap"/>
    <c:showDLblsOverMax val="0"/>
  </c:chart>
  <c:txPr>
    <a:bodyPr/>
    <a:lstStyle/>
    <a:p>
      <a:pPr>
        <a:defRPr sz="1800"/>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C9746A85-1515-4246-BB50-CC7DB3F3CDE8}" type="datetimeFigureOut">
              <a:rPr lang="en-US" smtClean="0"/>
              <a:t>11/1/2018</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2647C8DE-60BE-4F88-8AC2-D8A1B3406CAE}" type="slidenum">
              <a:rPr lang="en-US" smtClean="0"/>
              <a:t>‹#›</a:t>
            </a:fld>
            <a:endParaRPr lang="en-US"/>
          </a:p>
        </p:txBody>
      </p:sp>
    </p:spTree>
    <p:extLst>
      <p:ext uri="{BB962C8B-B14F-4D97-AF65-F5344CB8AC3E}">
        <p14:creationId xmlns:p14="http://schemas.microsoft.com/office/powerpoint/2010/main" val="1457657861"/>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8210919"/>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4E3147-6D78-4C2A-A926-EF221C0CEA4D}" type="slidenum">
              <a:rPr lang="en-US" smtClean="0"/>
              <a:t>1</a:t>
            </a:fld>
            <a:endParaRPr lang="en-US" dirty="0"/>
          </a:p>
        </p:txBody>
      </p:sp>
    </p:spTree>
    <p:extLst>
      <p:ext uri="{BB962C8B-B14F-4D97-AF65-F5344CB8AC3E}">
        <p14:creationId xmlns:p14="http://schemas.microsoft.com/office/powerpoint/2010/main" val="28043590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7A92BD-2427-49A9-B2DB-A6E96F78B86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47716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7A92BD-2427-49A9-B2DB-A6E96F78B86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47157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this was presented as discussion from the ACIP HPV work group</a:t>
            </a:r>
          </a:p>
          <a:p>
            <a:r>
              <a:rPr lang="en-US" dirty="0"/>
              <a:t>Note: increasing age of male vax to 26 in order to harmonize is NOT cost-effective but addresses programmatic challenges</a:t>
            </a:r>
          </a:p>
          <a:p>
            <a:r>
              <a:rPr lang="en-US" dirty="0"/>
              <a:t>Note: last bullet is MINE, not ACIP</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7A92BD-2427-49A9-B2DB-A6E96F78B86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9171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a:prstGeom prst="rect">
            <a:avLst/>
          </a:prstGeom>
          <a:noFill/>
          <a:ln w="12700">
            <a:solidFill>
              <a:prstClr val="black"/>
            </a:solidFill>
          </a:ln>
        </p:spPr>
      </p:sp>
      <p:sp>
        <p:nvSpPr>
          <p:cNvPr id="3" name="Notes Placeholder 2"/>
          <p:cNvSpPr>
            <a:spLocks noGrp="1"/>
          </p:cNvSpPr>
          <p:nvPr>
            <p:ph type="body" idx="1"/>
          </p:nvPr>
        </p:nvSpPr>
        <p:spPr>
          <a:xfrm>
            <a:off x="701675" y="4473575"/>
            <a:ext cx="5607050" cy="3660775"/>
          </a:xfrm>
          <a:prstGeom prst="rect">
            <a:avLst/>
          </a:prstGeom>
        </p:spPr>
        <p:txBody>
          <a:bodyPr/>
          <a:lstStyle/>
          <a:p>
            <a:endParaRPr lang="en-US" dirty="0"/>
          </a:p>
        </p:txBody>
      </p:sp>
    </p:spTree>
    <p:extLst>
      <p:ext uri="{BB962C8B-B14F-4D97-AF65-F5344CB8AC3E}">
        <p14:creationId xmlns:p14="http://schemas.microsoft.com/office/powerpoint/2010/main" val="4189690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a:prstGeom prst="rect">
            <a:avLst/>
          </a:prstGeom>
          <a:noFill/>
          <a:ln w="12700">
            <a:solidFill>
              <a:prstClr val="black"/>
            </a:solidFill>
          </a:ln>
        </p:spPr>
      </p:sp>
      <p:sp>
        <p:nvSpPr>
          <p:cNvPr id="3" name="Notes Placeholder 2"/>
          <p:cNvSpPr>
            <a:spLocks noGrp="1"/>
          </p:cNvSpPr>
          <p:nvPr>
            <p:ph type="body" idx="1"/>
          </p:nvPr>
        </p:nvSpPr>
        <p:spPr>
          <a:xfrm>
            <a:off x="701675" y="4416425"/>
            <a:ext cx="5607050" cy="4183063"/>
          </a:xfrm>
          <a:prstGeom prst="rect">
            <a:avLst/>
          </a:prstGeom>
        </p:spPr>
        <p:txBody>
          <a:bodyPr/>
          <a:lstStyle/>
          <a:p>
            <a:endParaRPr lang="en-US" dirty="0"/>
          </a:p>
        </p:txBody>
      </p:sp>
    </p:spTree>
    <p:extLst>
      <p:ext uri="{BB962C8B-B14F-4D97-AF65-F5344CB8AC3E}">
        <p14:creationId xmlns:p14="http://schemas.microsoft.com/office/powerpoint/2010/main" val="439871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a:prstGeom prst="rect">
            <a:avLst/>
          </a:prstGeom>
          <a:noFill/>
          <a:ln w="12700">
            <a:solidFill>
              <a:prstClr val="black"/>
            </a:solidFill>
          </a:ln>
        </p:spPr>
      </p:sp>
      <p:sp>
        <p:nvSpPr>
          <p:cNvPr id="3" name="Notes Placeholder 2"/>
          <p:cNvSpPr>
            <a:spLocks noGrp="1"/>
          </p:cNvSpPr>
          <p:nvPr>
            <p:ph type="body" idx="1"/>
          </p:nvPr>
        </p:nvSpPr>
        <p:spPr>
          <a:xfrm>
            <a:off x="701675" y="4416425"/>
            <a:ext cx="5607050" cy="4183063"/>
          </a:xfrm>
          <a:prstGeom prst="rect">
            <a:avLst/>
          </a:prstGeom>
        </p:spPr>
        <p:txBody>
          <a:bodyPr/>
          <a:lstStyle/>
          <a:p>
            <a:r>
              <a:rPr lang="en-US" dirty="0"/>
              <a:t>I am super proud of my racially ambiguous family– the child is even gender ambiguous!</a:t>
            </a:r>
          </a:p>
        </p:txBody>
      </p:sp>
    </p:spTree>
    <p:extLst>
      <p:ext uri="{BB962C8B-B14F-4D97-AF65-F5344CB8AC3E}">
        <p14:creationId xmlns:p14="http://schemas.microsoft.com/office/powerpoint/2010/main" val="31972580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7A92BD-2427-49A9-B2DB-A6E96F78B86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24195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7A92BD-2427-49A9-B2DB-A6E96F78B86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57693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1E64530-C43D-4948-B062-830511A0796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53166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7A92BD-2427-49A9-B2DB-A6E96F78B86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48662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solidFill>
                  <a:srgbClr val="007481"/>
                </a:solidFill>
              </a:rPr>
              <a:t>FDA</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7A92BD-2427-49A9-B2DB-A6E96F78B86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36737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7A92BD-2427-49A9-B2DB-A6E96F78B86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05351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solidFill>
                  <a:srgbClr val="007481"/>
                </a:solidFill>
              </a:rPr>
              <a:t>vs. Effectiveness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7A92BD-2427-49A9-B2DB-A6E96F78B86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71506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7A92BD-2427-49A9-B2DB-A6E96F78B86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69141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PPE: per protocol efficacy</a:t>
            </a:r>
          </a:p>
          <a:p>
            <a:r>
              <a:rPr lang="en-US" dirty="0"/>
              <a:t>Vs</a:t>
            </a:r>
          </a:p>
          <a:p>
            <a:r>
              <a:rPr lang="en-US" dirty="0"/>
              <a:t>ITT: intention to treat</a:t>
            </a:r>
          </a:p>
          <a:p>
            <a:endParaRPr lang="en-US" dirty="0"/>
          </a:p>
          <a:p>
            <a:r>
              <a:rPr lang="en-US" dirty="0"/>
              <a:t>ITT imbalance at baseline, but: efficacy against the incidence of abnormal Pap smears related to HPV 16 or 18 was 96.3% (95% CI: 77.7, 99.9) in the PPE population and 47.5% (95% CI: 16.9, 67.4) in the ITT population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7A92BD-2427-49A9-B2DB-A6E96F78B86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99879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7A92BD-2427-49A9-B2DB-A6E96F78B86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05627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of men and women with 1 or more new partners in the last year highest among unmarried/not living with a partner, and decreases with age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7A92BD-2427-49A9-B2DB-A6E96F78B86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57944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option 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209159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option 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7"/>
          <p:cNvSpPr>
            <a:spLocks noGrp="1"/>
          </p:cNvSpPr>
          <p:nvPr>
            <p:ph idx="1"/>
          </p:nvPr>
        </p:nvSpPr>
        <p:spPr>
          <a:xfrm>
            <a:off x="443940" y="2733535"/>
            <a:ext cx="10972800" cy="1297740"/>
          </a:xfrm>
          <a:prstGeom prst="rect">
            <a:avLst/>
          </a:prstGeom>
        </p:spPr>
        <p:txBody>
          <a:bodyPr vert="horz" lIns="91440" tIns="45720" rIns="91440" bIns="45720" rtlCol="0">
            <a:normAutofit/>
          </a:bodyPr>
          <a:lstStyle/>
          <a:p>
            <a:pPr algn="l"/>
            <a:r>
              <a:rPr lang="en-US" sz="2800" dirty="0">
                <a:latin typeface="FrutigerLight"/>
                <a:cs typeface="FrutigerLight"/>
              </a:rPr>
              <a:t>Subtitle here</a:t>
            </a:r>
          </a:p>
        </p:txBody>
      </p:sp>
    </p:spTree>
    <p:extLst>
      <p:ext uri="{BB962C8B-B14F-4D97-AF65-F5344CB8AC3E}">
        <p14:creationId xmlns:p14="http://schemas.microsoft.com/office/powerpoint/2010/main" val="10501801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option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itle Placeholder 5"/>
          <p:cNvSpPr>
            <a:spLocks noGrp="1"/>
          </p:cNvSpPr>
          <p:nvPr>
            <p:ph type="title"/>
          </p:nvPr>
        </p:nvSpPr>
        <p:spPr>
          <a:xfrm>
            <a:off x="425533" y="1877815"/>
            <a:ext cx="10972800" cy="780685"/>
          </a:xfrm>
          <a:prstGeom prst="rect">
            <a:avLst/>
          </a:prstGeom>
        </p:spPr>
        <p:txBody>
          <a:bodyPr vert="horz" lIns="91440" tIns="45720" rIns="91440" bIns="45720" rtlCol="0" anchor="ctr">
            <a:noAutofit/>
          </a:bodyPr>
          <a:lstStyle/>
          <a:p>
            <a:r>
              <a:rPr lang="en-US" sz="5400" dirty="0">
                <a:solidFill>
                  <a:srgbClr val="007481"/>
                </a:solidFill>
                <a:latin typeface="FrutigerBold"/>
                <a:cs typeface="FrutigerBold"/>
              </a:rPr>
              <a:t>Presentation Title here</a:t>
            </a:r>
            <a:endParaRPr lang="en-US" sz="5400" dirty="0"/>
          </a:p>
        </p:txBody>
      </p:sp>
      <p:sp>
        <p:nvSpPr>
          <p:cNvPr id="4" name="Text Placeholder 7"/>
          <p:cNvSpPr>
            <a:spLocks noGrp="1"/>
          </p:cNvSpPr>
          <p:nvPr>
            <p:ph idx="1"/>
          </p:nvPr>
        </p:nvSpPr>
        <p:spPr>
          <a:xfrm>
            <a:off x="443940" y="2733535"/>
            <a:ext cx="10972800" cy="1297740"/>
          </a:xfrm>
          <a:prstGeom prst="rect">
            <a:avLst/>
          </a:prstGeom>
        </p:spPr>
        <p:txBody>
          <a:bodyPr vert="horz" lIns="91440" tIns="45720" rIns="91440" bIns="45720" rtlCol="0">
            <a:normAutofit/>
          </a:bodyPr>
          <a:lstStyle/>
          <a:p>
            <a:pPr algn="l"/>
            <a:r>
              <a:rPr lang="en-US" sz="2800" dirty="0">
                <a:latin typeface="FrutigerLight"/>
                <a:cs typeface="FrutigerLight"/>
              </a:rPr>
              <a:t>Subtitle here</a:t>
            </a:r>
          </a:p>
        </p:txBody>
      </p:sp>
    </p:spTree>
    <p:extLst>
      <p:ext uri="{BB962C8B-B14F-4D97-AF65-F5344CB8AC3E}">
        <p14:creationId xmlns:p14="http://schemas.microsoft.com/office/powerpoint/2010/main" val="1756529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lide option 1">
    <p:bg>
      <p:bgPr>
        <a:blipFill rotWithShape="1">
          <a:blip r:embed="rId2"/>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1530446" y="112255"/>
            <a:ext cx="10387485" cy="1287378"/>
          </a:xfrm>
          <a:prstGeom prst="rect">
            <a:avLst/>
          </a:prstGeom>
        </p:spPr>
        <p:txBody>
          <a:bodyPr anchor="b">
            <a:normAutofit/>
          </a:bodyPr>
          <a:lstStyle/>
          <a:p>
            <a:pPr algn="l"/>
            <a:r>
              <a:rPr lang="en-US" sz="4000" dirty="0">
                <a:solidFill>
                  <a:srgbClr val="007481"/>
                </a:solidFill>
                <a:latin typeface="FrutigerBold"/>
                <a:cs typeface="FrutigerBold"/>
              </a:rPr>
              <a:t>Slide Title here</a:t>
            </a:r>
          </a:p>
        </p:txBody>
      </p:sp>
      <p:sp>
        <p:nvSpPr>
          <p:cNvPr id="8" name="Content Placeholder 2"/>
          <p:cNvSpPr>
            <a:spLocks noGrp="1"/>
          </p:cNvSpPr>
          <p:nvPr>
            <p:ph idx="1"/>
          </p:nvPr>
        </p:nvSpPr>
        <p:spPr>
          <a:xfrm>
            <a:off x="1693257" y="1512553"/>
            <a:ext cx="10224673" cy="5202270"/>
          </a:xfrm>
          <a:prstGeom prst="rect">
            <a:avLst/>
          </a:prstGeom>
        </p:spPr>
        <p:txBody>
          <a:bodyPr>
            <a:normAutofit/>
          </a:bodyPr>
          <a:lstStyle/>
          <a:p>
            <a:r>
              <a:rPr lang="en-US" sz="2000" dirty="0">
                <a:latin typeface="FrutigerLight"/>
                <a:cs typeface="FrutigerLight"/>
              </a:rPr>
              <a:t>Add text here</a:t>
            </a:r>
          </a:p>
        </p:txBody>
      </p:sp>
    </p:spTree>
    <p:extLst>
      <p:ext uri="{BB962C8B-B14F-4D97-AF65-F5344CB8AC3E}">
        <p14:creationId xmlns:p14="http://schemas.microsoft.com/office/powerpoint/2010/main" val="39289464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lide option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358189" y="276830"/>
            <a:ext cx="11505471" cy="748997"/>
          </a:xfrm>
          <a:prstGeom prst="rect">
            <a:avLst/>
          </a:prstGeom>
        </p:spPr>
        <p:txBody>
          <a:bodyPr anchor="b">
            <a:normAutofit/>
          </a:bodyPr>
          <a:lstStyle/>
          <a:p>
            <a:pPr algn="l"/>
            <a:r>
              <a:rPr lang="en-US" sz="4000" dirty="0">
                <a:solidFill>
                  <a:srgbClr val="C1CD23"/>
                </a:solidFill>
                <a:latin typeface="FrutigerBold"/>
                <a:cs typeface="FrutigerBold"/>
              </a:rPr>
              <a:t>Slide Title here</a:t>
            </a:r>
          </a:p>
        </p:txBody>
      </p:sp>
      <p:sp>
        <p:nvSpPr>
          <p:cNvPr id="8" name="Content Placeholder 2"/>
          <p:cNvSpPr>
            <a:spLocks noGrp="1"/>
          </p:cNvSpPr>
          <p:nvPr>
            <p:ph idx="1"/>
          </p:nvPr>
        </p:nvSpPr>
        <p:spPr>
          <a:xfrm>
            <a:off x="358187" y="1017685"/>
            <a:ext cx="11505471" cy="4770757"/>
          </a:xfrm>
          <a:prstGeom prst="rect">
            <a:avLst/>
          </a:prstGeom>
        </p:spPr>
        <p:txBody>
          <a:bodyPr>
            <a:normAutofit/>
          </a:bodyPr>
          <a:lstStyle/>
          <a:p>
            <a:r>
              <a:rPr lang="en-US" sz="2000" dirty="0">
                <a:latin typeface="FrutigerLight"/>
                <a:cs typeface="FrutigerLight"/>
              </a:rPr>
              <a:t>Add text here</a:t>
            </a:r>
          </a:p>
        </p:txBody>
      </p:sp>
    </p:spTree>
    <p:extLst>
      <p:ext uri="{BB962C8B-B14F-4D97-AF65-F5344CB8AC3E}">
        <p14:creationId xmlns:p14="http://schemas.microsoft.com/office/powerpoint/2010/main" val="32412217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lide option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358189" y="276830"/>
            <a:ext cx="11505471" cy="748997"/>
          </a:xfrm>
          <a:prstGeom prst="rect">
            <a:avLst/>
          </a:prstGeom>
        </p:spPr>
        <p:txBody>
          <a:bodyPr anchor="b">
            <a:normAutofit/>
          </a:bodyPr>
          <a:lstStyle/>
          <a:p>
            <a:pPr algn="l"/>
            <a:r>
              <a:rPr lang="en-US" sz="4000" dirty="0">
                <a:solidFill>
                  <a:srgbClr val="C1CD23"/>
                </a:solidFill>
                <a:latin typeface="FrutigerBold"/>
                <a:cs typeface="FrutigerBold"/>
              </a:rPr>
              <a:t>Slide Title here</a:t>
            </a:r>
          </a:p>
        </p:txBody>
      </p:sp>
      <p:sp>
        <p:nvSpPr>
          <p:cNvPr id="8" name="Content Placeholder 2"/>
          <p:cNvSpPr>
            <a:spLocks noGrp="1"/>
          </p:cNvSpPr>
          <p:nvPr>
            <p:ph idx="1"/>
          </p:nvPr>
        </p:nvSpPr>
        <p:spPr>
          <a:xfrm>
            <a:off x="358187" y="1017685"/>
            <a:ext cx="11505471" cy="4770757"/>
          </a:xfrm>
          <a:prstGeom prst="rect">
            <a:avLst/>
          </a:prstGeom>
        </p:spPr>
        <p:txBody>
          <a:bodyPr>
            <a:normAutofit/>
          </a:bodyPr>
          <a:lstStyle/>
          <a:p>
            <a:r>
              <a:rPr lang="en-US" sz="2000" dirty="0">
                <a:latin typeface="FrutigerLight"/>
                <a:cs typeface="FrutigerLight"/>
              </a:rPr>
              <a:t>Add text here</a:t>
            </a:r>
          </a:p>
        </p:txBody>
      </p:sp>
    </p:spTree>
    <p:extLst>
      <p:ext uri="{BB962C8B-B14F-4D97-AF65-F5344CB8AC3E}">
        <p14:creationId xmlns:p14="http://schemas.microsoft.com/office/powerpoint/2010/main" val="5381063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lide option 4">
    <p:bg>
      <p:bgPr>
        <a:blipFill rotWithShape="1">
          <a:blip r:embed="rId2"/>
          <a:stretch>
            <a:fillRect/>
          </a:stretch>
        </a:blipFill>
        <a:effectLst/>
      </p:bgPr>
    </p:bg>
    <p:spTree>
      <p:nvGrpSpPr>
        <p:cNvPr id="1" name=""/>
        <p:cNvGrpSpPr/>
        <p:nvPr/>
      </p:nvGrpSpPr>
      <p:grpSpPr>
        <a:xfrm>
          <a:off x="0" y="0"/>
          <a:ext cx="0" cy="0"/>
          <a:chOff x="0" y="0"/>
          <a:chExt cx="0" cy="0"/>
        </a:xfrm>
      </p:grpSpPr>
      <p:sp>
        <p:nvSpPr>
          <p:cNvPr id="8" name="Title 1"/>
          <p:cNvSpPr>
            <a:spLocks noGrp="1"/>
          </p:cNvSpPr>
          <p:nvPr>
            <p:ph type="title"/>
          </p:nvPr>
        </p:nvSpPr>
        <p:spPr>
          <a:xfrm>
            <a:off x="521003" y="919964"/>
            <a:ext cx="11168989" cy="781562"/>
          </a:xfrm>
          <a:prstGeom prst="rect">
            <a:avLst/>
          </a:prstGeom>
        </p:spPr>
        <p:txBody>
          <a:bodyPr anchor="b">
            <a:normAutofit/>
          </a:bodyPr>
          <a:lstStyle/>
          <a:p>
            <a:pPr algn="l"/>
            <a:r>
              <a:rPr lang="en-US" sz="4000" dirty="0">
                <a:solidFill>
                  <a:srgbClr val="007481"/>
                </a:solidFill>
                <a:latin typeface="FrutigerBold"/>
                <a:cs typeface="FrutigerBold"/>
              </a:rPr>
              <a:t>Slide Title here</a:t>
            </a:r>
          </a:p>
        </p:txBody>
      </p:sp>
      <p:sp>
        <p:nvSpPr>
          <p:cNvPr id="9" name="Content Placeholder 2"/>
          <p:cNvSpPr>
            <a:spLocks noGrp="1"/>
          </p:cNvSpPr>
          <p:nvPr>
            <p:ph idx="1"/>
          </p:nvPr>
        </p:nvSpPr>
        <p:spPr>
          <a:xfrm>
            <a:off x="662493" y="1717802"/>
            <a:ext cx="11027500" cy="4701867"/>
          </a:xfrm>
          <a:prstGeom prst="rect">
            <a:avLst/>
          </a:prstGeom>
        </p:spPr>
        <p:txBody>
          <a:bodyPr>
            <a:normAutofit/>
          </a:bodyPr>
          <a:lstStyle/>
          <a:p>
            <a:r>
              <a:rPr lang="en-US" sz="2000" dirty="0">
                <a:latin typeface="FrutigerLight"/>
                <a:cs typeface="FrutigerLight"/>
              </a:rPr>
              <a:t>Add text here</a:t>
            </a:r>
          </a:p>
        </p:txBody>
      </p:sp>
    </p:spTree>
    <p:extLst>
      <p:ext uri="{BB962C8B-B14F-4D97-AF65-F5344CB8AC3E}">
        <p14:creationId xmlns:p14="http://schemas.microsoft.com/office/powerpoint/2010/main" val="13543451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lide option 4 Two Column">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521003" y="919964"/>
            <a:ext cx="11168989" cy="781562"/>
          </a:xfrm>
          <a:prstGeom prst="rect">
            <a:avLst/>
          </a:prstGeom>
        </p:spPr>
        <p:txBody>
          <a:bodyPr anchor="b">
            <a:normAutofit/>
          </a:bodyPr>
          <a:lstStyle/>
          <a:p>
            <a:pPr algn="l"/>
            <a:r>
              <a:rPr lang="en-US" sz="4000" dirty="0">
                <a:solidFill>
                  <a:srgbClr val="007481"/>
                </a:solidFill>
                <a:latin typeface="FrutigerBold"/>
                <a:cs typeface="FrutigerBold"/>
              </a:rPr>
              <a:t>Slide Title here</a:t>
            </a:r>
          </a:p>
        </p:txBody>
      </p:sp>
      <p:graphicFrame>
        <p:nvGraphicFramePr>
          <p:cNvPr id="5" name="Table 4"/>
          <p:cNvGraphicFramePr>
            <a:graphicFrameLocks noGrp="1"/>
          </p:cNvGraphicFramePr>
          <p:nvPr userDrawn="1">
            <p:extLst/>
          </p:nvPr>
        </p:nvGraphicFramePr>
        <p:xfrm>
          <a:off x="521004" y="1701526"/>
          <a:ext cx="11017029" cy="4787064"/>
        </p:xfrm>
        <a:graphic>
          <a:graphicData uri="http://schemas.openxmlformats.org/drawingml/2006/table">
            <a:tbl>
              <a:tblPr>
                <a:tableStyleId>{2D5ABB26-0587-4C30-8999-92F81FD0307C}</a:tableStyleId>
              </a:tblPr>
              <a:tblGrid>
                <a:gridCol w="5508515">
                  <a:extLst>
                    <a:ext uri="{9D8B030D-6E8A-4147-A177-3AD203B41FA5}">
                      <a16:colId xmlns:a16="http://schemas.microsoft.com/office/drawing/2014/main" val="20000"/>
                    </a:ext>
                  </a:extLst>
                </a:gridCol>
                <a:gridCol w="5508515">
                  <a:extLst>
                    <a:ext uri="{9D8B030D-6E8A-4147-A177-3AD203B41FA5}">
                      <a16:colId xmlns:a16="http://schemas.microsoft.com/office/drawing/2014/main" val="20001"/>
                    </a:ext>
                  </a:extLst>
                </a:gridCol>
              </a:tblGrid>
              <a:tr h="4787064">
                <a:tc>
                  <a:txBody>
                    <a:bodyPr/>
                    <a:lstStyle/>
                    <a:p>
                      <a:r>
                        <a:rPr lang="en-US" sz="2200" dirty="0">
                          <a:latin typeface="FrutigerBold"/>
                          <a:cs typeface="FrutigerBold"/>
                        </a:rPr>
                        <a:t>Column title here</a:t>
                      </a:r>
                    </a:p>
                    <a:p>
                      <a:r>
                        <a:rPr lang="en-US" sz="2000" dirty="0">
                          <a:latin typeface="FrutigerLight"/>
                          <a:cs typeface="FrutigerLight"/>
                        </a:rPr>
                        <a:t>Place text here</a:t>
                      </a:r>
                      <a:endParaRPr lang="en-US" sz="2000" dirty="0">
                        <a:solidFill>
                          <a:schemeClr val="tx1"/>
                        </a:solidFill>
                        <a:latin typeface="FrutigerLight"/>
                        <a:cs typeface="FrutigerLight"/>
                      </a:endParaRPr>
                    </a:p>
                  </a:txBody>
                  <a:tcPr marL="121920" marR="121920"/>
                </a:tc>
                <a:tc>
                  <a:txBody>
                    <a:bodyPr/>
                    <a:lstStyle/>
                    <a:p>
                      <a:r>
                        <a:rPr lang="en-US" sz="2200" dirty="0">
                          <a:latin typeface="FrutigerBold"/>
                          <a:cs typeface="FrutigerBold"/>
                        </a:rPr>
                        <a:t>Column title here</a:t>
                      </a:r>
                    </a:p>
                    <a:p>
                      <a:r>
                        <a:rPr lang="en-US" sz="2000" dirty="0">
                          <a:latin typeface="FrutigerLight"/>
                          <a:cs typeface="FrutigerLight"/>
                        </a:rPr>
                        <a:t>Place text here</a:t>
                      </a:r>
                      <a:endParaRPr lang="en-US" sz="2000" dirty="0">
                        <a:solidFill>
                          <a:schemeClr val="tx1"/>
                        </a:solidFill>
                        <a:latin typeface="FrutigerLight"/>
                        <a:cs typeface="FrutigerLight"/>
                      </a:endParaRPr>
                    </a:p>
                  </a:txBody>
                  <a:tcPr marL="121920" marR="121920"/>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2163221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lide option 5">
    <p:bg>
      <p:bgPr>
        <a:blipFill rotWithShape="1">
          <a:blip r:embed="rId2"/>
          <a:stretch>
            <a:fillRect/>
          </a:stretch>
        </a:blipFill>
        <a:effectLst/>
      </p:bgPr>
    </p:bg>
    <p:spTree>
      <p:nvGrpSpPr>
        <p:cNvPr id="1" name=""/>
        <p:cNvGrpSpPr/>
        <p:nvPr/>
      </p:nvGrpSpPr>
      <p:grpSpPr>
        <a:xfrm>
          <a:off x="0" y="0"/>
          <a:ext cx="0" cy="0"/>
          <a:chOff x="0" y="0"/>
          <a:chExt cx="0" cy="0"/>
        </a:xfrm>
      </p:grpSpPr>
      <p:sp>
        <p:nvSpPr>
          <p:cNvPr id="10" name="Title 1"/>
          <p:cNvSpPr>
            <a:spLocks noGrp="1"/>
          </p:cNvSpPr>
          <p:nvPr>
            <p:ph type="title"/>
          </p:nvPr>
        </p:nvSpPr>
        <p:spPr>
          <a:xfrm>
            <a:off x="521003" y="919964"/>
            <a:ext cx="11168989" cy="781562"/>
          </a:xfrm>
          <a:prstGeom prst="rect">
            <a:avLst/>
          </a:prstGeom>
        </p:spPr>
        <p:txBody>
          <a:bodyPr anchor="b">
            <a:normAutofit/>
          </a:bodyPr>
          <a:lstStyle/>
          <a:p>
            <a:pPr algn="l"/>
            <a:r>
              <a:rPr lang="en-US" sz="4000" dirty="0">
                <a:solidFill>
                  <a:srgbClr val="007481"/>
                </a:solidFill>
                <a:latin typeface="FrutigerBold"/>
                <a:cs typeface="FrutigerBold"/>
              </a:rPr>
              <a:t>Slide Title here</a:t>
            </a:r>
          </a:p>
        </p:txBody>
      </p:sp>
      <p:sp>
        <p:nvSpPr>
          <p:cNvPr id="11" name="Content Placeholder 2"/>
          <p:cNvSpPr>
            <a:spLocks noGrp="1"/>
          </p:cNvSpPr>
          <p:nvPr>
            <p:ph idx="1"/>
          </p:nvPr>
        </p:nvSpPr>
        <p:spPr>
          <a:xfrm>
            <a:off x="662493" y="1717802"/>
            <a:ext cx="11027500" cy="4701867"/>
          </a:xfrm>
          <a:prstGeom prst="rect">
            <a:avLst/>
          </a:prstGeom>
        </p:spPr>
        <p:txBody>
          <a:bodyPr>
            <a:normAutofit/>
          </a:bodyPr>
          <a:lstStyle/>
          <a:p>
            <a:r>
              <a:rPr lang="en-US" sz="2000" dirty="0">
                <a:latin typeface="FrutigerLight"/>
                <a:cs typeface="FrutigerLight"/>
              </a:rPr>
              <a:t>Add text here</a:t>
            </a:r>
          </a:p>
        </p:txBody>
      </p:sp>
    </p:spTree>
    <p:extLst>
      <p:ext uri="{BB962C8B-B14F-4D97-AF65-F5344CB8AC3E}">
        <p14:creationId xmlns:p14="http://schemas.microsoft.com/office/powerpoint/2010/main" val="33210007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Full Image">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75">
              <a:latin typeface="Roboto Light" charset="0"/>
            </a:endParaRPr>
          </a:p>
        </p:txBody>
      </p:sp>
      <p:sp>
        <p:nvSpPr>
          <p:cNvPr id="4" name="Picture Placeholder 13"/>
          <p:cNvSpPr>
            <a:spLocks noGrp="1"/>
          </p:cNvSpPr>
          <p:nvPr>
            <p:ph type="pic" sz="quarter" idx="13"/>
          </p:nvPr>
        </p:nvSpPr>
        <p:spPr>
          <a:xfrm>
            <a:off x="1" y="0"/>
            <a:ext cx="12214865" cy="6858000"/>
          </a:xfrm>
          <a:effectLst/>
        </p:spPr>
        <p:txBody>
          <a:bodyPr>
            <a:normAutofit/>
          </a:bodyPr>
          <a:lstStyle>
            <a:lvl1pPr marL="0" indent="0">
              <a:buNone/>
              <a:defRPr sz="1575">
                <a:ln>
                  <a:noFill/>
                </a:ln>
                <a:solidFill>
                  <a:schemeClr val="bg1">
                    <a:lumMod val="85000"/>
                  </a:schemeClr>
                </a:solidFill>
              </a:defRPr>
            </a:lvl1pPr>
          </a:lstStyle>
          <a:p>
            <a:endParaRPr lang="en-US" dirty="0"/>
          </a:p>
        </p:txBody>
      </p:sp>
    </p:spTree>
    <p:extLst>
      <p:ext uri="{BB962C8B-B14F-4D97-AF65-F5344CB8AC3E}">
        <p14:creationId xmlns:p14="http://schemas.microsoft.com/office/powerpoint/2010/main" val="32673096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DarkBackground">
    <p:bg>
      <p:bgPr>
        <a:solidFill>
          <a:srgbClr val="18203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695985"/>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option 2">
    <p:spTree>
      <p:nvGrpSpPr>
        <p:cNvPr id="1" name=""/>
        <p:cNvGrpSpPr/>
        <p:nvPr/>
      </p:nvGrpSpPr>
      <p:grpSpPr>
        <a:xfrm>
          <a:off x="0" y="0"/>
          <a:ext cx="0" cy="0"/>
          <a:chOff x="0" y="0"/>
          <a:chExt cx="0" cy="0"/>
        </a:xfrm>
      </p:grpSpPr>
      <p:sp>
        <p:nvSpPr>
          <p:cNvPr id="3" name="Title Placeholder 5"/>
          <p:cNvSpPr>
            <a:spLocks noGrp="1"/>
          </p:cNvSpPr>
          <p:nvPr>
            <p:ph type="title"/>
          </p:nvPr>
        </p:nvSpPr>
        <p:spPr>
          <a:xfrm>
            <a:off x="425533" y="1877815"/>
            <a:ext cx="10972800" cy="780685"/>
          </a:xfrm>
          <a:prstGeom prst="rect">
            <a:avLst/>
          </a:prstGeom>
        </p:spPr>
        <p:txBody>
          <a:bodyPr vert="horz" lIns="91440" tIns="45720" rIns="91440" bIns="45720" rtlCol="0" anchor="ctr">
            <a:noAutofit/>
          </a:bodyPr>
          <a:lstStyle/>
          <a:p>
            <a:r>
              <a:rPr lang="en-US" sz="5400" dirty="0">
                <a:solidFill>
                  <a:srgbClr val="007481"/>
                </a:solidFill>
                <a:latin typeface="FrutigerBold"/>
                <a:cs typeface="FrutigerBold"/>
              </a:rPr>
              <a:t>Presentation Title here</a:t>
            </a:r>
            <a:endParaRPr lang="en-US" sz="5400" dirty="0"/>
          </a:p>
        </p:txBody>
      </p:sp>
      <p:sp>
        <p:nvSpPr>
          <p:cNvPr id="4" name="Text Placeholder 7"/>
          <p:cNvSpPr>
            <a:spLocks noGrp="1"/>
          </p:cNvSpPr>
          <p:nvPr>
            <p:ph idx="1"/>
          </p:nvPr>
        </p:nvSpPr>
        <p:spPr>
          <a:xfrm>
            <a:off x="443940" y="2733535"/>
            <a:ext cx="10972800" cy="1297740"/>
          </a:xfrm>
          <a:prstGeom prst="rect">
            <a:avLst/>
          </a:prstGeom>
        </p:spPr>
        <p:txBody>
          <a:bodyPr vert="horz" lIns="91440" tIns="45720" rIns="91440" bIns="45720" rtlCol="0">
            <a:normAutofit/>
          </a:bodyPr>
          <a:lstStyle/>
          <a:p>
            <a:pPr algn="l"/>
            <a:r>
              <a:rPr lang="en-US" sz="2800" dirty="0">
                <a:latin typeface="FrutigerLight"/>
                <a:cs typeface="FrutigerLight"/>
              </a:rPr>
              <a:t>Subtitle here</a:t>
            </a:r>
          </a:p>
        </p:txBody>
      </p:sp>
    </p:spTree>
    <p:extLst>
      <p:ext uri="{BB962C8B-B14F-4D97-AF65-F5344CB8AC3E}">
        <p14:creationId xmlns:p14="http://schemas.microsoft.com/office/powerpoint/2010/main" val="7316769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itle Slide option 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910528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option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itle Placeholder 5"/>
          <p:cNvSpPr>
            <a:spLocks noGrp="1"/>
          </p:cNvSpPr>
          <p:nvPr>
            <p:ph type="title"/>
          </p:nvPr>
        </p:nvSpPr>
        <p:spPr>
          <a:xfrm>
            <a:off x="425533" y="1877815"/>
            <a:ext cx="10972800" cy="780685"/>
          </a:xfrm>
          <a:prstGeom prst="rect">
            <a:avLst/>
          </a:prstGeom>
        </p:spPr>
        <p:txBody>
          <a:bodyPr vert="horz" lIns="91440" tIns="45720" rIns="91440" bIns="45720" rtlCol="0" anchor="ctr">
            <a:noAutofit/>
          </a:bodyPr>
          <a:lstStyle/>
          <a:p>
            <a:r>
              <a:rPr lang="en-US" sz="5400" dirty="0">
                <a:solidFill>
                  <a:srgbClr val="007481"/>
                </a:solidFill>
                <a:latin typeface="FrutigerBold"/>
                <a:cs typeface="FrutigerBold"/>
              </a:rPr>
              <a:t>Presentation Title here</a:t>
            </a:r>
            <a:endParaRPr lang="en-US" sz="5400" dirty="0"/>
          </a:p>
        </p:txBody>
      </p:sp>
      <p:sp>
        <p:nvSpPr>
          <p:cNvPr id="4" name="Text Placeholder 7"/>
          <p:cNvSpPr>
            <a:spLocks noGrp="1"/>
          </p:cNvSpPr>
          <p:nvPr>
            <p:ph idx="1"/>
          </p:nvPr>
        </p:nvSpPr>
        <p:spPr>
          <a:xfrm>
            <a:off x="443940" y="2733535"/>
            <a:ext cx="10972800" cy="1297740"/>
          </a:xfrm>
          <a:prstGeom prst="rect">
            <a:avLst/>
          </a:prstGeom>
        </p:spPr>
        <p:txBody>
          <a:bodyPr vert="horz" lIns="91440" tIns="45720" rIns="91440" bIns="45720" rtlCol="0">
            <a:normAutofit/>
          </a:bodyPr>
          <a:lstStyle/>
          <a:p>
            <a:pPr algn="l"/>
            <a:r>
              <a:rPr lang="en-US" sz="2800" dirty="0">
                <a:latin typeface="FrutigerLight"/>
                <a:cs typeface="FrutigerLight"/>
              </a:rPr>
              <a:t>Subtitle here</a:t>
            </a:r>
          </a:p>
        </p:txBody>
      </p:sp>
    </p:spTree>
    <p:extLst>
      <p:ext uri="{BB962C8B-B14F-4D97-AF65-F5344CB8AC3E}">
        <p14:creationId xmlns:p14="http://schemas.microsoft.com/office/powerpoint/2010/main" val="5025615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lide option 1">
    <p:bg>
      <p:bgPr>
        <a:blipFill rotWithShape="1">
          <a:blip r:embed="rId2"/>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1530446" y="112255"/>
            <a:ext cx="10387485" cy="1287378"/>
          </a:xfrm>
          <a:prstGeom prst="rect">
            <a:avLst/>
          </a:prstGeom>
        </p:spPr>
        <p:txBody>
          <a:bodyPr anchor="b">
            <a:normAutofit/>
          </a:bodyPr>
          <a:lstStyle/>
          <a:p>
            <a:pPr algn="l"/>
            <a:r>
              <a:rPr lang="en-US" sz="4000" dirty="0">
                <a:solidFill>
                  <a:srgbClr val="007481"/>
                </a:solidFill>
                <a:latin typeface="FrutigerBold"/>
                <a:cs typeface="FrutigerBold"/>
              </a:rPr>
              <a:t>Slide Title here</a:t>
            </a:r>
          </a:p>
        </p:txBody>
      </p:sp>
      <p:sp>
        <p:nvSpPr>
          <p:cNvPr id="8" name="Content Placeholder 2"/>
          <p:cNvSpPr>
            <a:spLocks noGrp="1"/>
          </p:cNvSpPr>
          <p:nvPr>
            <p:ph idx="1"/>
          </p:nvPr>
        </p:nvSpPr>
        <p:spPr>
          <a:xfrm>
            <a:off x="1693257" y="1512553"/>
            <a:ext cx="10224673" cy="5202270"/>
          </a:xfrm>
          <a:prstGeom prst="rect">
            <a:avLst/>
          </a:prstGeom>
        </p:spPr>
        <p:txBody>
          <a:bodyPr>
            <a:normAutofit/>
          </a:bodyPr>
          <a:lstStyle/>
          <a:p>
            <a:r>
              <a:rPr lang="en-US" sz="2000" dirty="0">
                <a:latin typeface="FrutigerLight"/>
                <a:cs typeface="FrutigerLight"/>
              </a:rPr>
              <a:t>Add text here</a:t>
            </a:r>
          </a:p>
        </p:txBody>
      </p:sp>
    </p:spTree>
    <p:extLst>
      <p:ext uri="{BB962C8B-B14F-4D97-AF65-F5344CB8AC3E}">
        <p14:creationId xmlns:p14="http://schemas.microsoft.com/office/powerpoint/2010/main" val="22773021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lide option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358189" y="276830"/>
            <a:ext cx="11505471" cy="748997"/>
          </a:xfrm>
          <a:prstGeom prst="rect">
            <a:avLst/>
          </a:prstGeom>
        </p:spPr>
        <p:txBody>
          <a:bodyPr anchor="b">
            <a:normAutofit/>
          </a:bodyPr>
          <a:lstStyle/>
          <a:p>
            <a:pPr algn="l"/>
            <a:r>
              <a:rPr lang="en-US" sz="4000" dirty="0">
                <a:solidFill>
                  <a:srgbClr val="C1CD23"/>
                </a:solidFill>
                <a:latin typeface="FrutigerBold"/>
                <a:cs typeface="FrutigerBold"/>
              </a:rPr>
              <a:t>Slide Title here</a:t>
            </a:r>
          </a:p>
        </p:txBody>
      </p:sp>
      <p:sp>
        <p:nvSpPr>
          <p:cNvPr id="8" name="Content Placeholder 2"/>
          <p:cNvSpPr>
            <a:spLocks noGrp="1"/>
          </p:cNvSpPr>
          <p:nvPr>
            <p:ph idx="1"/>
          </p:nvPr>
        </p:nvSpPr>
        <p:spPr>
          <a:xfrm>
            <a:off x="358187" y="1017685"/>
            <a:ext cx="11505471" cy="4770757"/>
          </a:xfrm>
          <a:prstGeom prst="rect">
            <a:avLst/>
          </a:prstGeom>
        </p:spPr>
        <p:txBody>
          <a:bodyPr>
            <a:normAutofit/>
          </a:bodyPr>
          <a:lstStyle/>
          <a:p>
            <a:r>
              <a:rPr lang="en-US" sz="2000" dirty="0">
                <a:latin typeface="FrutigerLight"/>
                <a:cs typeface="FrutigerLight"/>
              </a:rPr>
              <a:t>Add text here</a:t>
            </a:r>
          </a:p>
        </p:txBody>
      </p:sp>
    </p:spTree>
    <p:extLst>
      <p:ext uri="{BB962C8B-B14F-4D97-AF65-F5344CB8AC3E}">
        <p14:creationId xmlns:p14="http://schemas.microsoft.com/office/powerpoint/2010/main" val="39720389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lide option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358189" y="276830"/>
            <a:ext cx="11505471" cy="748997"/>
          </a:xfrm>
          <a:prstGeom prst="rect">
            <a:avLst/>
          </a:prstGeom>
        </p:spPr>
        <p:txBody>
          <a:bodyPr anchor="b">
            <a:normAutofit/>
          </a:bodyPr>
          <a:lstStyle/>
          <a:p>
            <a:pPr algn="l"/>
            <a:r>
              <a:rPr lang="en-US" sz="4000" dirty="0">
                <a:solidFill>
                  <a:srgbClr val="C1CD23"/>
                </a:solidFill>
                <a:latin typeface="FrutigerBold"/>
                <a:cs typeface="FrutigerBold"/>
              </a:rPr>
              <a:t>Slide Title here</a:t>
            </a:r>
          </a:p>
        </p:txBody>
      </p:sp>
      <p:sp>
        <p:nvSpPr>
          <p:cNvPr id="8" name="Content Placeholder 2"/>
          <p:cNvSpPr>
            <a:spLocks noGrp="1"/>
          </p:cNvSpPr>
          <p:nvPr>
            <p:ph idx="1"/>
          </p:nvPr>
        </p:nvSpPr>
        <p:spPr>
          <a:xfrm>
            <a:off x="358187" y="1017685"/>
            <a:ext cx="11505471" cy="4770757"/>
          </a:xfrm>
          <a:prstGeom prst="rect">
            <a:avLst/>
          </a:prstGeom>
        </p:spPr>
        <p:txBody>
          <a:bodyPr>
            <a:normAutofit/>
          </a:bodyPr>
          <a:lstStyle/>
          <a:p>
            <a:r>
              <a:rPr lang="en-US" sz="2000" dirty="0">
                <a:latin typeface="FrutigerLight"/>
                <a:cs typeface="FrutigerLight"/>
              </a:rPr>
              <a:t>Add text here</a:t>
            </a:r>
          </a:p>
        </p:txBody>
      </p:sp>
    </p:spTree>
    <p:extLst>
      <p:ext uri="{BB962C8B-B14F-4D97-AF65-F5344CB8AC3E}">
        <p14:creationId xmlns:p14="http://schemas.microsoft.com/office/powerpoint/2010/main" val="14046864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lide option 4">
    <p:bg>
      <p:bgPr>
        <a:blipFill rotWithShape="1">
          <a:blip r:embed="rId2"/>
          <a:stretch>
            <a:fillRect/>
          </a:stretch>
        </a:blipFill>
        <a:effectLst/>
      </p:bgPr>
    </p:bg>
    <p:spTree>
      <p:nvGrpSpPr>
        <p:cNvPr id="1" name=""/>
        <p:cNvGrpSpPr/>
        <p:nvPr/>
      </p:nvGrpSpPr>
      <p:grpSpPr>
        <a:xfrm>
          <a:off x="0" y="0"/>
          <a:ext cx="0" cy="0"/>
          <a:chOff x="0" y="0"/>
          <a:chExt cx="0" cy="0"/>
        </a:xfrm>
      </p:grpSpPr>
      <p:sp>
        <p:nvSpPr>
          <p:cNvPr id="8" name="Title 1"/>
          <p:cNvSpPr>
            <a:spLocks noGrp="1"/>
          </p:cNvSpPr>
          <p:nvPr>
            <p:ph type="title"/>
          </p:nvPr>
        </p:nvSpPr>
        <p:spPr>
          <a:xfrm>
            <a:off x="521003" y="919964"/>
            <a:ext cx="11168989" cy="781562"/>
          </a:xfrm>
          <a:prstGeom prst="rect">
            <a:avLst/>
          </a:prstGeom>
        </p:spPr>
        <p:txBody>
          <a:bodyPr anchor="b">
            <a:normAutofit/>
          </a:bodyPr>
          <a:lstStyle/>
          <a:p>
            <a:pPr algn="l"/>
            <a:r>
              <a:rPr lang="en-US" sz="4000" dirty="0">
                <a:solidFill>
                  <a:srgbClr val="007481"/>
                </a:solidFill>
                <a:latin typeface="FrutigerBold"/>
                <a:cs typeface="FrutigerBold"/>
              </a:rPr>
              <a:t>Slide Title here</a:t>
            </a:r>
          </a:p>
        </p:txBody>
      </p:sp>
      <p:sp>
        <p:nvSpPr>
          <p:cNvPr id="9" name="Content Placeholder 2"/>
          <p:cNvSpPr>
            <a:spLocks noGrp="1"/>
          </p:cNvSpPr>
          <p:nvPr>
            <p:ph idx="1"/>
          </p:nvPr>
        </p:nvSpPr>
        <p:spPr>
          <a:xfrm>
            <a:off x="662493" y="1717802"/>
            <a:ext cx="11027500" cy="4701867"/>
          </a:xfrm>
          <a:prstGeom prst="rect">
            <a:avLst/>
          </a:prstGeom>
        </p:spPr>
        <p:txBody>
          <a:bodyPr>
            <a:normAutofit/>
          </a:bodyPr>
          <a:lstStyle/>
          <a:p>
            <a:r>
              <a:rPr lang="en-US" sz="2000" dirty="0">
                <a:latin typeface="FrutigerLight"/>
                <a:cs typeface="FrutigerLight"/>
              </a:rPr>
              <a:t>Add text here</a:t>
            </a:r>
          </a:p>
        </p:txBody>
      </p:sp>
    </p:spTree>
    <p:extLst>
      <p:ext uri="{BB962C8B-B14F-4D97-AF65-F5344CB8AC3E}">
        <p14:creationId xmlns:p14="http://schemas.microsoft.com/office/powerpoint/2010/main" val="7314321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lide option 4 Two Column">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521003" y="919964"/>
            <a:ext cx="11168989" cy="781562"/>
          </a:xfrm>
          <a:prstGeom prst="rect">
            <a:avLst/>
          </a:prstGeom>
        </p:spPr>
        <p:txBody>
          <a:bodyPr anchor="b">
            <a:normAutofit/>
          </a:bodyPr>
          <a:lstStyle/>
          <a:p>
            <a:pPr algn="l"/>
            <a:r>
              <a:rPr lang="en-US" sz="4000" dirty="0">
                <a:solidFill>
                  <a:srgbClr val="007481"/>
                </a:solidFill>
                <a:latin typeface="FrutigerBold"/>
                <a:cs typeface="FrutigerBold"/>
              </a:rPr>
              <a:t>Slide Title here</a:t>
            </a:r>
          </a:p>
        </p:txBody>
      </p:sp>
      <p:graphicFrame>
        <p:nvGraphicFramePr>
          <p:cNvPr id="5" name="Table 4"/>
          <p:cNvGraphicFramePr>
            <a:graphicFrameLocks noGrp="1"/>
          </p:cNvGraphicFramePr>
          <p:nvPr userDrawn="1">
            <p:extLst/>
          </p:nvPr>
        </p:nvGraphicFramePr>
        <p:xfrm>
          <a:off x="521004" y="1701526"/>
          <a:ext cx="11017029" cy="4787064"/>
        </p:xfrm>
        <a:graphic>
          <a:graphicData uri="http://schemas.openxmlformats.org/drawingml/2006/table">
            <a:tbl>
              <a:tblPr>
                <a:tableStyleId>{2D5ABB26-0587-4C30-8999-92F81FD0307C}</a:tableStyleId>
              </a:tblPr>
              <a:tblGrid>
                <a:gridCol w="5508515">
                  <a:extLst>
                    <a:ext uri="{9D8B030D-6E8A-4147-A177-3AD203B41FA5}">
                      <a16:colId xmlns:a16="http://schemas.microsoft.com/office/drawing/2014/main" val="20000"/>
                    </a:ext>
                  </a:extLst>
                </a:gridCol>
                <a:gridCol w="5508515">
                  <a:extLst>
                    <a:ext uri="{9D8B030D-6E8A-4147-A177-3AD203B41FA5}">
                      <a16:colId xmlns:a16="http://schemas.microsoft.com/office/drawing/2014/main" val="20001"/>
                    </a:ext>
                  </a:extLst>
                </a:gridCol>
              </a:tblGrid>
              <a:tr h="4787064">
                <a:tc>
                  <a:txBody>
                    <a:bodyPr/>
                    <a:lstStyle/>
                    <a:p>
                      <a:r>
                        <a:rPr lang="en-US" sz="2200" dirty="0">
                          <a:latin typeface="FrutigerBold"/>
                          <a:cs typeface="FrutigerBold"/>
                        </a:rPr>
                        <a:t>Column title here</a:t>
                      </a:r>
                    </a:p>
                    <a:p>
                      <a:r>
                        <a:rPr lang="en-US" sz="2000" dirty="0">
                          <a:latin typeface="FrutigerLight"/>
                          <a:cs typeface="FrutigerLight"/>
                        </a:rPr>
                        <a:t>Place text here</a:t>
                      </a:r>
                      <a:endParaRPr lang="en-US" sz="2000" dirty="0">
                        <a:solidFill>
                          <a:schemeClr val="tx1"/>
                        </a:solidFill>
                        <a:latin typeface="FrutigerLight"/>
                        <a:cs typeface="FrutigerLight"/>
                      </a:endParaRPr>
                    </a:p>
                  </a:txBody>
                  <a:tcPr marL="121920" marR="121920"/>
                </a:tc>
                <a:tc>
                  <a:txBody>
                    <a:bodyPr/>
                    <a:lstStyle/>
                    <a:p>
                      <a:r>
                        <a:rPr lang="en-US" sz="2200" dirty="0">
                          <a:latin typeface="FrutigerBold"/>
                          <a:cs typeface="FrutigerBold"/>
                        </a:rPr>
                        <a:t>Column title here</a:t>
                      </a:r>
                    </a:p>
                    <a:p>
                      <a:r>
                        <a:rPr lang="en-US" sz="2000" dirty="0">
                          <a:latin typeface="FrutigerLight"/>
                          <a:cs typeface="FrutigerLight"/>
                        </a:rPr>
                        <a:t>Place text here</a:t>
                      </a:r>
                      <a:endParaRPr lang="en-US" sz="2000" dirty="0">
                        <a:solidFill>
                          <a:schemeClr val="tx1"/>
                        </a:solidFill>
                        <a:latin typeface="FrutigerLight"/>
                        <a:cs typeface="FrutigerLight"/>
                      </a:endParaRPr>
                    </a:p>
                  </a:txBody>
                  <a:tcPr marL="121920" marR="121920"/>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66689407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lide option 5">
    <p:bg>
      <p:bgPr>
        <a:blipFill rotWithShape="1">
          <a:blip r:embed="rId2"/>
          <a:stretch>
            <a:fillRect/>
          </a:stretch>
        </a:blipFill>
        <a:effectLst/>
      </p:bgPr>
    </p:bg>
    <p:spTree>
      <p:nvGrpSpPr>
        <p:cNvPr id="1" name=""/>
        <p:cNvGrpSpPr/>
        <p:nvPr/>
      </p:nvGrpSpPr>
      <p:grpSpPr>
        <a:xfrm>
          <a:off x="0" y="0"/>
          <a:ext cx="0" cy="0"/>
          <a:chOff x="0" y="0"/>
          <a:chExt cx="0" cy="0"/>
        </a:xfrm>
      </p:grpSpPr>
      <p:sp>
        <p:nvSpPr>
          <p:cNvPr id="10" name="Title 1"/>
          <p:cNvSpPr>
            <a:spLocks noGrp="1"/>
          </p:cNvSpPr>
          <p:nvPr>
            <p:ph type="title"/>
          </p:nvPr>
        </p:nvSpPr>
        <p:spPr>
          <a:xfrm>
            <a:off x="521003" y="919964"/>
            <a:ext cx="11168989" cy="781562"/>
          </a:xfrm>
          <a:prstGeom prst="rect">
            <a:avLst/>
          </a:prstGeom>
        </p:spPr>
        <p:txBody>
          <a:bodyPr anchor="b">
            <a:normAutofit/>
          </a:bodyPr>
          <a:lstStyle/>
          <a:p>
            <a:pPr algn="l"/>
            <a:r>
              <a:rPr lang="en-US" sz="4000" dirty="0">
                <a:solidFill>
                  <a:srgbClr val="007481"/>
                </a:solidFill>
                <a:latin typeface="FrutigerBold"/>
                <a:cs typeface="FrutigerBold"/>
              </a:rPr>
              <a:t>Slide Title here</a:t>
            </a:r>
          </a:p>
        </p:txBody>
      </p:sp>
      <p:sp>
        <p:nvSpPr>
          <p:cNvPr id="11" name="Content Placeholder 2"/>
          <p:cNvSpPr>
            <a:spLocks noGrp="1"/>
          </p:cNvSpPr>
          <p:nvPr>
            <p:ph idx="1"/>
          </p:nvPr>
        </p:nvSpPr>
        <p:spPr>
          <a:xfrm>
            <a:off x="662493" y="1717802"/>
            <a:ext cx="11027500" cy="4701867"/>
          </a:xfrm>
          <a:prstGeom prst="rect">
            <a:avLst/>
          </a:prstGeom>
        </p:spPr>
        <p:txBody>
          <a:bodyPr>
            <a:normAutofit/>
          </a:bodyPr>
          <a:lstStyle/>
          <a:p>
            <a:r>
              <a:rPr lang="en-US" sz="2000" dirty="0">
                <a:latin typeface="FrutigerLight"/>
                <a:cs typeface="FrutigerLight"/>
              </a:rPr>
              <a:t>Add text here</a:t>
            </a:r>
          </a:p>
        </p:txBody>
      </p:sp>
    </p:spTree>
    <p:extLst>
      <p:ext uri="{BB962C8B-B14F-4D97-AF65-F5344CB8AC3E}">
        <p14:creationId xmlns:p14="http://schemas.microsoft.com/office/powerpoint/2010/main" val="241409005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444994" y="72040"/>
            <a:ext cx="1645407" cy="385161"/>
          </a:xfrm>
          <a:prstGeom prst="rect">
            <a:avLst/>
          </a:prstGeom>
          <a:noFill/>
          <a:ln>
            <a:noFill/>
          </a:ln>
        </p:spPr>
      </p:pic>
    </p:spTree>
    <p:extLst>
      <p:ext uri="{BB962C8B-B14F-4D97-AF65-F5344CB8AC3E}">
        <p14:creationId xmlns:p14="http://schemas.microsoft.com/office/powerpoint/2010/main" val="21777605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21907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lide option 1">
    <p:spTree>
      <p:nvGrpSpPr>
        <p:cNvPr id="1" name=""/>
        <p:cNvGrpSpPr/>
        <p:nvPr/>
      </p:nvGrpSpPr>
      <p:grpSpPr>
        <a:xfrm>
          <a:off x="0" y="0"/>
          <a:ext cx="0" cy="0"/>
          <a:chOff x="0" y="0"/>
          <a:chExt cx="0" cy="0"/>
        </a:xfrm>
      </p:grpSpPr>
      <p:sp>
        <p:nvSpPr>
          <p:cNvPr id="7" name="Title 1"/>
          <p:cNvSpPr>
            <a:spLocks noGrp="1"/>
          </p:cNvSpPr>
          <p:nvPr>
            <p:ph type="title"/>
          </p:nvPr>
        </p:nvSpPr>
        <p:spPr>
          <a:xfrm>
            <a:off x="1530446" y="112255"/>
            <a:ext cx="10387485" cy="1287378"/>
          </a:xfrm>
          <a:prstGeom prst="rect">
            <a:avLst/>
          </a:prstGeom>
        </p:spPr>
        <p:txBody>
          <a:bodyPr anchor="b">
            <a:normAutofit/>
          </a:bodyPr>
          <a:lstStyle/>
          <a:p>
            <a:pPr algn="l"/>
            <a:r>
              <a:rPr lang="en-US" sz="4000" dirty="0">
                <a:solidFill>
                  <a:srgbClr val="007481"/>
                </a:solidFill>
                <a:latin typeface="FrutigerBold"/>
                <a:cs typeface="FrutigerBold"/>
              </a:rPr>
              <a:t>Slide Title here</a:t>
            </a:r>
          </a:p>
        </p:txBody>
      </p:sp>
      <p:sp>
        <p:nvSpPr>
          <p:cNvPr id="8" name="Content Placeholder 2"/>
          <p:cNvSpPr>
            <a:spLocks noGrp="1"/>
          </p:cNvSpPr>
          <p:nvPr>
            <p:ph idx="1"/>
          </p:nvPr>
        </p:nvSpPr>
        <p:spPr>
          <a:xfrm>
            <a:off x="1693257" y="1512553"/>
            <a:ext cx="10224673" cy="5202270"/>
          </a:xfrm>
          <a:prstGeom prst="rect">
            <a:avLst/>
          </a:prstGeom>
        </p:spPr>
        <p:txBody>
          <a:bodyPr>
            <a:normAutofit/>
          </a:bodyPr>
          <a:lstStyle/>
          <a:p>
            <a:r>
              <a:rPr lang="en-US" sz="2000" dirty="0">
                <a:latin typeface="FrutigerLight"/>
                <a:cs typeface="FrutigerLight"/>
              </a:rPr>
              <a:t>Add text here</a:t>
            </a:r>
          </a:p>
        </p:txBody>
      </p:sp>
    </p:spTree>
    <p:extLst>
      <p:ext uri="{BB962C8B-B14F-4D97-AF65-F5344CB8AC3E}">
        <p14:creationId xmlns:p14="http://schemas.microsoft.com/office/powerpoint/2010/main" val="232144364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Basic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rtlCol="0">
            <a:normAutofit/>
          </a:bodyPr>
          <a:lstStyle>
            <a:lvl1pPr>
              <a:defRPr lang="en-US" dirty="0"/>
            </a:lvl1pPr>
          </a:lstStyle>
          <a:p>
            <a:pPr lvl="0"/>
            <a:r>
              <a:rPr lang="en-US" dirty="0"/>
              <a:t>Click to edit Master title style</a:t>
            </a:r>
          </a:p>
        </p:txBody>
      </p:sp>
      <p:sp>
        <p:nvSpPr>
          <p:cNvPr id="3" name="Content Placeholder 2"/>
          <p:cNvSpPr>
            <a:spLocks noGrp="1"/>
          </p:cNvSpPr>
          <p:nvPr>
            <p:ph idx="1"/>
          </p:nvPr>
        </p:nvSpPr>
        <p:spPr>
          <a:xfrm>
            <a:off x="609600" y="1600201"/>
            <a:ext cx="10972800" cy="4191000"/>
          </a:xfrm>
          <a:prstGeom prst="rect">
            <a:avLst/>
          </a:prstGeom>
        </p:spPr>
        <p:txBody>
          <a:bodyPr rtlCol="0">
            <a:norm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p:cNvSpPr>
            <a:spLocks noGrp="1"/>
          </p:cNvSpPr>
          <p:nvPr>
            <p:ph type="sldNum" sz="quarter" idx="10"/>
          </p:nvPr>
        </p:nvSpPr>
        <p:spPr>
          <a:xfrm>
            <a:off x="609600" y="6324601"/>
            <a:ext cx="2844800" cy="365125"/>
          </a:xfrm>
        </p:spPr>
        <p:txBody>
          <a:bodyPr/>
          <a:lstStyle>
            <a:lvl1pPr>
              <a:defRPr/>
            </a:lvl1pPr>
          </a:lstStyle>
          <a:p>
            <a:pPr defTabSz="457200">
              <a:defRPr/>
            </a:pPr>
            <a:fld id="{18722536-6FC6-4F33-AE61-171E9379810F}" type="slidenum">
              <a:rPr lang="en-US" smtClean="0">
                <a:solidFill>
                  <a:prstClr val="black">
                    <a:tint val="75000"/>
                  </a:prstClr>
                </a:solidFill>
              </a:rPr>
              <a:pPr defTabSz="457200">
                <a:defRPr/>
              </a:pPr>
              <a:t>‹#›</a:t>
            </a:fld>
            <a:endParaRPr lang="en-US" dirty="0">
              <a:solidFill>
                <a:prstClr val="black">
                  <a:tint val="75000"/>
                </a:prstClr>
              </a:solidFill>
            </a:endParaRPr>
          </a:p>
        </p:txBody>
      </p:sp>
    </p:spTree>
    <p:extLst>
      <p:ext uri="{BB962C8B-B14F-4D97-AF65-F5344CB8AC3E}">
        <p14:creationId xmlns:p14="http://schemas.microsoft.com/office/powerpoint/2010/main" val="1567817701"/>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Closing Slide">
    <p:spTree>
      <p:nvGrpSpPr>
        <p:cNvPr id="1" name=""/>
        <p:cNvGrpSpPr/>
        <p:nvPr/>
      </p:nvGrpSpPr>
      <p:grpSpPr>
        <a:xfrm>
          <a:off x="0" y="0"/>
          <a:ext cx="0" cy="0"/>
          <a:chOff x="0" y="0"/>
          <a:chExt cx="0" cy="0"/>
        </a:xfrm>
      </p:grpSpPr>
      <p:pic>
        <p:nvPicPr>
          <p:cNvPr id="2" name="Picture 11" descr="0049.57_Enterprise PPT Slides_Standard8.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203200" y="6324600"/>
            <a:ext cx="3657600"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 name="Date Placeholder 2"/>
          <p:cNvSpPr>
            <a:spLocks noGrp="1"/>
          </p:cNvSpPr>
          <p:nvPr>
            <p:ph type="dt" sz="half" idx="10"/>
          </p:nvPr>
        </p:nvSpPr>
        <p:spPr>
          <a:xfrm>
            <a:off x="609600" y="6356351"/>
            <a:ext cx="2844800" cy="365125"/>
          </a:xfrm>
        </p:spPr>
        <p:txBody>
          <a:bodyPr/>
          <a:lstStyle>
            <a:lvl1pPr>
              <a:defRPr/>
            </a:lvl1pPr>
          </a:lstStyle>
          <a:p>
            <a:pPr defTabSz="457200">
              <a:defRPr/>
            </a:pPr>
            <a:endParaRPr lang="en-US">
              <a:solidFill>
                <a:prstClr val="black"/>
              </a:solidFill>
            </a:endParaRPr>
          </a:p>
        </p:txBody>
      </p:sp>
      <p:sp>
        <p:nvSpPr>
          <p:cNvPr id="5" name="Footer Placeholder 3"/>
          <p:cNvSpPr>
            <a:spLocks noGrp="1"/>
          </p:cNvSpPr>
          <p:nvPr>
            <p:ph type="ftr" sz="quarter" idx="11"/>
          </p:nvPr>
        </p:nvSpPr>
        <p:spPr>
          <a:xfrm>
            <a:off x="4165600" y="6356351"/>
            <a:ext cx="3860800" cy="365125"/>
          </a:xfrm>
        </p:spPr>
        <p:txBody>
          <a:bodyPr/>
          <a:lstStyle>
            <a:lvl1pPr>
              <a:defRPr/>
            </a:lvl1pPr>
          </a:lstStyle>
          <a:p>
            <a:pPr defTabSz="457200">
              <a:defRPr/>
            </a:pPr>
            <a:endParaRPr lang="en-US">
              <a:solidFill>
                <a:prstClr val="black"/>
              </a:solidFill>
            </a:endParaRPr>
          </a:p>
        </p:txBody>
      </p:sp>
      <p:sp>
        <p:nvSpPr>
          <p:cNvPr id="6" name="Slide Number Placeholder 4"/>
          <p:cNvSpPr>
            <a:spLocks noGrp="1"/>
          </p:cNvSpPr>
          <p:nvPr>
            <p:ph type="sldNum" sz="quarter" idx="12"/>
          </p:nvPr>
        </p:nvSpPr>
        <p:spPr/>
        <p:txBody>
          <a:bodyPr/>
          <a:lstStyle>
            <a:lvl1pPr>
              <a:defRPr/>
            </a:lvl1pPr>
          </a:lstStyle>
          <a:p>
            <a:pPr defTabSz="457200">
              <a:defRPr/>
            </a:pPr>
            <a:fld id="{5900CC87-47DA-41FD-B0D1-21DBB79249E5}" type="slidenum">
              <a:rPr lang="en-US" smtClean="0">
                <a:solidFill>
                  <a:prstClr val="black"/>
                </a:solidFill>
              </a:rPr>
              <a:pPr defTabSz="457200">
                <a:defRPr/>
              </a:pPr>
              <a:t>‹#›</a:t>
            </a:fld>
            <a:endParaRPr lang="en-US" dirty="0">
              <a:solidFill>
                <a:prstClr val="black"/>
              </a:solidFill>
            </a:endParaRPr>
          </a:p>
        </p:txBody>
      </p:sp>
    </p:spTree>
    <p:extLst>
      <p:ext uri="{BB962C8B-B14F-4D97-AF65-F5344CB8AC3E}">
        <p14:creationId xmlns:p14="http://schemas.microsoft.com/office/powerpoint/2010/main" val="240298063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EA0C367-D00C-4C1E-9BD7-E9468C51DF30}" type="datetimeFigureOut">
              <a:rPr lang="en-US" smtClean="0">
                <a:solidFill>
                  <a:prstClr val="black">
                    <a:tint val="75000"/>
                  </a:prstClr>
                </a:solidFill>
              </a:rPr>
              <a:pPr/>
              <a:t>11/1/2018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2C97737F-CBA1-4199-A188-C3873FA98B2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182746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0C1392-FB8B-44F5-A962-36AEB8575E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DF42EE5-40F0-47FF-8039-7C7F4A7865F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84EF79-9220-4E8A-9D0F-28CED3A0685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6F2F2E-D125-498E-8104-D927C0D9794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11/1/2018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9F741A10-710C-428F-B463-19C72039529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F9E55AB1-3C7F-405E-852B-3DD59F3EFA4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372A27-EF40-49C1-8B6B-2FD61576311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561744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Slide option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358189" y="276830"/>
            <a:ext cx="11505471" cy="748997"/>
          </a:xfrm>
          <a:prstGeom prst="rect">
            <a:avLst/>
          </a:prstGeom>
        </p:spPr>
        <p:txBody>
          <a:bodyPr anchor="b">
            <a:normAutofit/>
          </a:bodyPr>
          <a:lstStyle/>
          <a:p>
            <a:pPr algn="l"/>
            <a:r>
              <a:rPr lang="en-US" sz="4000" dirty="0">
                <a:solidFill>
                  <a:srgbClr val="C1CD23"/>
                </a:solidFill>
                <a:latin typeface="FrutigerBold"/>
                <a:cs typeface="FrutigerBold"/>
              </a:rPr>
              <a:t>Slide Title here</a:t>
            </a:r>
          </a:p>
        </p:txBody>
      </p:sp>
      <p:sp>
        <p:nvSpPr>
          <p:cNvPr id="8" name="Content Placeholder 2"/>
          <p:cNvSpPr>
            <a:spLocks noGrp="1"/>
          </p:cNvSpPr>
          <p:nvPr>
            <p:ph idx="1"/>
          </p:nvPr>
        </p:nvSpPr>
        <p:spPr>
          <a:xfrm>
            <a:off x="358187" y="1017685"/>
            <a:ext cx="11505471" cy="4770757"/>
          </a:xfrm>
          <a:prstGeom prst="rect">
            <a:avLst/>
          </a:prstGeom>
        </p:spPr>
        <p:txBody>
          <a:bodyPr>
            <a:normAutofit/>
          </a:bodyPr>
          <a:lstStyle/>
          <a:p>
            <a:r>
              <a:rPr lang="en-US" sz="2000" dirty="0">
                <a:latin typeface="FrutigerLight"/>
                <a:cs typeface="FrutigerLight"/>
              </a:rPr>
              <a:t>Add text here</a:t>
            </a:r>
          </a:p>
        </p:txBody>
      </p:sp>
    </p:spTree>
    <p:extLst>
      <p:ext uri="{BB962C8B-B14F-4D97-AF65-F5344CB8AC3E}">
        <p14:creationId xmlns:p14="http://schemas.microsoft.com/office/powerpoint/2010/main" val="7106883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lide option 2">
    <p:spTree>
      <p:nvGrpSpPr>
        <p:cNvPr id="1" name=""/>
        <p:cNvGrpSpPr/>
        <p:nvPr/>
      </p:nvGrpSpPr>
      <p:grpSpPr>
        <a:xfrm>
          <a:off x="0" y="0"/>
          <a:ext cx="0" cy="0"/>
          <a:chOff x="0" y="0"/>
          <a:chExt cx="0" cy="0"/>
        </a:xfrm>
      </p:grpSpPr>
      <p:sp>
        <p:nvSpPr>
          <p:cNvPr id="7" name="Title 1"/>
          <p:cNvSpPr>
            <a:spLocks noGrp="1"/>
          </p:cNvSpPr>
          <p:nvPr>
            <p:ph type="title"/>
          </p:nvPr>
        </p:nvSpPr>
        <p:spPr>
          <a:xfrm>
            <a:off x="358189" y="276830"/>
            <a:ext cx="11505471" cy="748997"/>
          </a:xfrm>
          <a:prstGeom prst="rect">
            <a:avLst/>
          </a:prstGeom>
        </p:spPr>
        <p:txBody>
          <a:bodyPr anchor="b">
            <a:normAutofit/>
          </a:bodyPr>
          <a:lstStyle/>
          <a:p>
            <a:pPr algn="l"/>
            <a:r>
              <a:rPr lang="en-US" sz="4000" dirty="0">
                <a:solidFill>
                  <a:srgbClr val="C1CD23"/>
                </a:solidFill>
                <a:latin typeface="FrutigerBold"/>
                <a:cs typeface="FrutigerBold"/>
              </a:rPr>
              <a:t>Slide Title here</a:t>
            </a:r>
          </a:p>
        </p:txBody>
      </p:sp>
      <p:sp>
        <p:nvSpPr>
          <p:cNvPr id="8" name="Content Placeholder 2"/>
          <p:cNvSpPr>
            <a:spLocks noGrp="1"/>
          </p:cNvSpPr>
          <p:nvPr>
            <p:ph idx="1"/>
          </p:nvPr>
        </p:nvSpPr>
        <p:spPr>
          <a:xfrm>
            <a:off x="358187" y="1017685"/>
            <a:ext cx="11505471" cy="4770757"/>
          </a:xfrm>
          <a:prstGeom prst="rect">
            <a:avLst/>
          </a:prstGeom>
        </p:spPr>
        <p:txBody>
          <a:bodyPr>
            <a:normAutofit/>
          </a:bodyPr>
          <a:lstStyle/>
          <a:p>
            <a:r>
              <a:rPr lang="en-US" sz="2000" dirty="0">
                <a:latin typeface="FrutigerLight"/>
                <a:cs typeface="FrutigerLight"/>
              </a:rPr>
              <a:t>Add text here</a:t>
            </a:r>
          </a:p>
        </p:txBody>
      </p:sp>
    </p:spTree>
    <p:extLst>
      <p:ext uri="{BB962C8B-B14F-4D97-AF65-F5344CB8AC3E}">
        <p14:creationId xmlns:p14="http://schemas.microsoft.com/office/powerpoint/2010/main" val="23052215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lide option 3">
    <p:spTree>
      <p:nvGrpSpPr>
        <p:cNvPr id="1" name=""/>
        <p:cNvGrpSpPr/>
        <p:nvPr/>
      </p:nvGrpSpPr>
      <p:grpSpPr>
        <a:xfrm>
          <a:off x="0" y="0"/>
          <a:ext cx="0" cy="0"/>
          <a:chOff x="0" y="0"/>
          <a:chExt cx="0" cy="0"/>
        </a:xfrm>
      </p:grpSpPr>
      <p:sp>
        <p:nvSpPr>
          <p:cNvPr id="7" name="Title 1"/>
          <p:cNvSpPr>
            <a:spLocks noGrp="1"/>
          </p:cNvSpPr>
          <p:nvPr>
            <p:ph type="title"/>
          </p:nvPr>
        </p:nvSpPr>
        <p:spPr>
          <a:xfrm>
            <a:off x="358189" y="276830"/>
            <a:ext cx="11505471" cy="748997"/>
          </a:xfrm>
          <a:prstGeom prst="rect">
            <a:avLst/>
          </a:prstGeom>
        </p:spPr>
        <p:txBody>
          <a:bodyPr anchor="b">
            <a:normAutofit/>
          </a:bodyPr>
          <a:lstStyle/>
          <a:p>
            <a:pPr algn="l"/>
            <a:r>
              <a:rPr lang="en-US" sz="4000" dirty="0">
                <a:solidFill>
                  <a:srgbClr val="C1CD23"/>
                </a:solidFill>
                <a:latin typeface="FrutigerBold"/>
                <a:cs typeface="FrutigerBold"/>
              </a:rPr>
              <a:t>Slide Title here</a:t>
            </a:r>
          </a:p>
        </p:txBody>
      </p:sp>
      <p:sp>
        <p:nvSpPr>
          <p:cNvPr id="8" name="Content Placeholder 2"/>
          <p:cNvSpPr>
            <a:spLocks noGrp="1"/>
          </p:cNvSpPr>
          <p:nvPr>
            <p:ph idx="1"/>
          </p:nvPr>
        </p:nvSpPr>
        <p:spPr>
          <a:xfrm>
            <a:off x="358187" y="1017685"/>
            <a:ext cx="11505471" cy="4770757"/>
          </a:xfrm>
          <a:prstGeom prst="rect">
            <a:avLst/>
          </a:prstGeom>
        </p:spPr>
        <p:txBody>
          <a:bodyPr>
            <a:normAutofit/>
          </a:bodyPr>
          <a:lstStyle/>
          <a:p>
            <a:r>
              <a:rPr lang="en-US" sz="2000" dirty="0">
                <a:latin typeface="FrutigerLight"/>
                <a:cs typeface="FrutigerLight"/>
              </a:rPr>
              <a:t>Add text here</a:t>
            </a:r>
          </a:p>
        </p:txBody>
      </p:sp>
    </p:spTree>
    <p:extLst>
      <p:ext uri="{BB962C8B-B14F-4D97-AF65-F5344CB8AC3E}">
        <p14:creationId xmlns:p14="http://schemas.microsoft.com/office/powerpoint/2010/main" val="6501855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lide option 4">
    <p:spTree>
      <p:nvGrpSpPr>
        <p:cNvPr id="1" name=""/>
        <p:cNvGrpSpPr/>
        <p:nvPr/>
      </p:nvGrpSpPr>
      <p:grpSpPr>
        <a:xfrm>
          <a:off x="0" y="0"/>
          <a:ext cx="0" cy="0"/>
          <a:chOff x="0" y="0"/>
          <a:chExt cx="0" cy="0"/>
        </a:xfrm>
      </p:grpSpPr>
      <p:sp>
        <p:nvSpPr>
          <p:cNvPr id="8" name="Title 1"/>
          <p:cNvSpPr>
            <a:spLocks noGrp="1"/>
          </p:cNvSpPr>
          <p:nvPr>
            <p:ph type="title"/>
          </p:nvPr>
        </p:nvSpPr>
        <p:spPr>
          <a:xfrm>
            <a:off x="521003" y="919964"/>
            <a:ext cx="11168989" cy="781562"/>
          </a:xfrm>
          <a:prstGeom prst="rect">
            <a:avLst/>
          </a:prstGeom>
        </p:spPr>
        <p:txBody>
          <a:bodyPr anchor="b">
            <a:normAutofit/>
          </a:bodyPr>
          <a:lstStyle/>
          <a:p>
            <a:pPr algn="l"/>
            <a:r>
              <a:rPr lang="en-US" sz="4000" dirty="0">
                <a:solidFill>
                  <a:srgbClr val="007481"/>
                </a:solidFill>
                <a:latin typeface="FrutigerBold"/>
                <a:cs typeface="FrutigerBold"/>
              </a:rPr>
              <a:t>Slide Title here</a:t>
            </a:r>
          </a:p>
        </p:txBody>
      </p:sp>
      <p:sp>
        <p:nvSpPr>
          <p:cNvPr id="9" name="Content Placeholder 2"/>
          <p:cNvSpPr>
            <a:spLocks noGrp="1"/>
          </p:cNvSpPr>
          <p:nvPr>
            <p:ph idx="1"/>
          </p:nvPr>
        </p:nvSpPr>
        <p:spPr>
          <a:xfrm>
            <a:off x="662493" y="1717802"/>
            <a:ext cx="11027500" cy="4701867"/>
          </a:xfrm>
          <a:prstGeom prst="rect">
            <a:avLst/>
          </a:prstGeom>
        </p:spPr>
        <p:txBody>
          <a:bodyPr>
            <a:normAutofit/>
          </a:bodyPr>
          <a:lstStyle/>
          <a:p>
            <a:r>
              <a:rPr lang="en-US" sz="2000" dirty="0">
                <a:latin typeface="FrutigerLight"/>
                <a:cs typeface="FrutigerLight"/>
              </a:rPr>
              <a:t>Add text here</a:t>
            </a:r>
          </a:p>
        </p:txBody>
      </p:sp>
    </p:spTree>
    <p:extLst>
      <p:ext uri="{BB962C8B-B14F-4D97-AF65-F5344CB8AC3E}">
        <p14:creationId xmlns:p14="http://schemas.microsoft.com/office/powerpoint/2010/main" val="1137211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lide option 4 Two Column">
    <p:spTree>
      <p:nvGrpSpPr>
        <p:cNvPr id="1" name=""/>
        <p:cNvGrpSpPr/>
        <p:nvPr/>
      </p:nvGrpSpPr>
      <p:grpSpPr>
        <a:xfrm>
          <a:off x="0" y="0"/>
          <a:ext cx="0" cy="0"/>
          <a:chOff x="0" y="0"/>
          <a:chExt cx="0" cy="0"/>
        </a:xfrm>
      </p:grpSpPr>
      <p:sp>
        <p:nvSpPr>
          <p:cNvPr id="4" name="Title 1"/>
          <p:cNvSpPr>
            <a:spLocks noGrp="1"/>
          </p:cNvSpPr>
          <p:nvPr>
            <p:ph type="title"/>
          </p:nvPr>
        </p:nvSpPr>
        <p:spPr>
          <a:xfrm>
            <a:off x="521003" y="919964"/>
            <a:ext cx="11168989" cy="781562"/>
          </a:xfrm>
          <a:prstGeom prst="rect">
            <a:avLst/>
          </a:prstGeom>
        </p:spPr>
        <p:txBody>
          <a:bodyPr anchor="b">
            <a:normAutofit/>
          </a:bodyPr>
          <a:lstStyle/>
          <a:p>
            <a:pPr algn="l"/>
            <a:r>
              <a:rPr lang="en-US" sz="4000" dirty="0">
                <a:solidFill>
                  <a:srgbClr val="007481"/>
                </a:solidFill>
                <a:latin typeface="FrutigerBold"/>
                <a:cs typeface="FrutigerBold"/>
              </a:rPr>
              <a:t>Slide Title here</a:t>
            </a:r>
          </a:p>
        </p:txBody>
      </p:sp>
      <p:graphicFrame>
        <p:nvGraphicFramePr>
          <p:cNvPr id="5" name="Table 4"/>
          <p:cNvGraphicFramePr>
            <a:graphicFrameLocks noGrp="1"/>
          </p:cNvGraphicFramePr>
          <p:nvPr userDrawn="1">
            <p:extLst/>
          </p:nvPr>
        </p:nvGraphicFramePr>
        <p:xfrm>
          <a:off x="521004" y="1701526"/>
          <a:ext cx="11017030" cy="4787064"/>
        </p:xfrm>
        <a:graphic>
          <a:graphicData uri="http://schemas.openxmlformats.org/drawingml/2006/table">
            <a:tbl>
              <a:tblPr>
                <a:tableStyleId>{2D5ABB26-0587-4C30-8999-92F81FD0307C}</a:tableStyleId>
              </a:tblPr>
              <a:tblGrid>
                <a:gridCol w="5508515">
                  <a:extLst>
                    <a:ext uri="{9D8B030D-6E8A-4147-A177-3AD203B41FA5}">
                      <a16:colId xmlns:a16="http://schemas.microsoft.com/office/drawing/2014/main" val="20000"/>
                    </a:ext>
                  </a:extLst>
                </a:gridCol>
                <a:gridCol w="5508515">
                  <a:extLst>
                    <a:ext uri="{9D8B030D-6E8A-4147-A177-3AD203B41FA5}">
                      <a16:colId xmlns:a16="http://schemas.microsoft.com/office/drawing/2014/main" val="20001"/>
                    </a:ext>
                  </a:extLst>
                </a:gridCol>
              </a:tblGrid>
              <a:tr h="4787064">
                <a:tc>
                  <a:txBody>
                    <a:bodyPr/>
                    <a:lstStyle/>
                    <a:p>
                      <a:r>
                        <a:rPr lang="en-US" sz="2200" dirty="0">
                          <a:latin typeface="FrutigerBold"/>
                          <a:cs typeface="FrutigerBold"/>
                        </a:rPr>
                        <a:t>Column title here</a:t>
                      </a:r>
                    </a:p>
                    <a:p>
                      <a:r>
                        <a:rPr lang="en-US" sz="2000" dirty="0">
                          <a:latin typeface="FrutigerLight"/>
                          <a:cs typeface="FrutigerLight"/>
                        </a:rPr>
                        <a:t>Place text here</a:t>
                      </a:r>
                      <a:endParaRPr lang="en-US" sz="2000" dirty="0">
                        <a:solidFill>
                          <a:schemeClr val="tx1"/>
                        </a:solidFill>
                        <a:latin typeface="FrutigerLight"/>
                        <a:cs typeface="FrutigerLight"/>
                      </a:endParaRPr>
                    </a:p>
                  </a:txBody>
                  <a:tcPr marL="121920" marR="121920"/>
                </a:tc>
                <a:tc>
                  <a:txBody>
                    <a:bodyPr/>
                    <a:lstStyle/>
                    <a:p>
                      <a:r>
                        <a:rPr lang="en-US" sz="2200" dirty="0">
                          <a:latin typeface="FrutigerBold"/>
                          <a:cs typeface="FrutigerBold"/>
                        </a:rPr>
                        <a:t>Column title here</a:t>
                      </a:r>
                    </a:p>
                    <a:p>
                      <a:r>
                        <a:rPr lang="en-US" sz="2000" dirty="0">
                          <a:latin typeface="FrutigerLight"/>
                          <a:cs typeface="FrutigerLight"/>
                        </a:rPr>
                        <a:t>Place text here</a:t>
                      </a:r>
                      <a:endParaRPr lang="en-US" sz="2000" dirty="0">
                        <a:solidFill>
                          <a:schemeClr val="tx1"/>
                        </a:solidFill>
                        <a:latin typeface="FrutigerLight"/>
                        <a:cs typeface="FrutigerLight"/>
                      </a:endParaRPr>
                    </a:p>
                  </a:txBody>
                  <a:tcPr marL="121920" marR="121920"/>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8946066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lide option 5">
    <p:spTree>
      <p:nvGrpSpPr>
        <p:cNvPr id="1" name=""/>
        <p:cNvGrpSpPr/>
        <p:nvPr/>
      </p:nvGrpSpPr>
      <p:grpSpPr>
        <a:xfrm>
          <a:off x="0" y="0"/>
          <a:ext cx="0" cy="0"/>
          <a:chOff x="0" y="0"/>
          <a:chExt cx="0" cy="0"/>
        </a:xfrm>
      </p:grpSpPr>
      <p:sp>
        <p:nvSpPr>
          <p:cNvPr id="10" name="Title 1"/>
          <p:cNvSpPr>
            <a:spLocks noGrp="1"/>
          </p:cNvSpPr>
          <p:nvPr>
            <p:ph type="title"/>
          </p:nvPr>
        </p:nvSpPr>
        <p:spPr>
          <a:xfrm>
            <a:off x="521003" y="919964"/>
            <a:ext cx="11168989" cy="781562"/>
          </a:xfrm>
          <a:prstGeom prst="rect">
            <a:avLst/>
          </a:prstGeom>
        </p:spPr>
        <p:txBody>
          <a:bodyPr anchor="b">
            <a:normAutofit/>
          </a:bodyPr>
          <a:lstStyle/>
          <a:p>
            <a:pPr algn="l"/>
            <a:r>
              <a:rPr lang="en-US" sz="4000" dirty="0">
                <a:solidFill>
                  <a:srgbClr val="007481"/>
                </a:solidFill>
                <a:latin typeface="FrutigerBold"/>
                <a:cs typeface="FrutigerBold"/>
              </a:rPr>
              <a:t>Slide Title here</a:t>
            </a:r>
          </a:p>
        </p:txBody>
      </p:sp>
      <p:sp>
        <p:nvSpPr>
          <p:cNvPr id="11" name="Content Placeholder 2"/>
          <p:cNvSpPr>
            <a:spLocks noGrp="1"/>
          </p:cNvSpPr>
          <p:nvPr>
            <p:ph idx="1"/>
          </p:nvPr>
        </p:nvSpPr>
        <p:spPr>
          <a:xfrm>
            <a:off x="662493" y="1717802"/>
            <a:ext cx="11027500" cy="4701867"/>
          </a:xfrm>
          <a:prstGeom prst="rect">
            <a:avLst/>
          </a:prstGeom>
        </p:spPr>
        <p:txBody>
          <a:bodyPr>
            <a:normAutofit/>
          </a:bodyPr>
          <a:lstStyle/>
          <a:p>
            <a:r>
              <a:rPr lang="en-US" sz="2000" dirty="0">
                <a:latin typeface="FrutigerLight"/>
                <a:cs typeface="FrutigerLight"/>
              </a:rPr>
              <a:t>Add text here</a:t>
            </a:r>
          </a:p>
        </p:txBody>
      </p:sp>
    </p:spTree>
    <p:extLst>
      <p:ext uri="{BB962C8B-B14F-4D97-AF65-F5344CB8AC3E}">
        <p14:creationId xmlns:p14="http://schemas.microsoft.com/office/powerpoint/2010/main" val="14495363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Q&amp;A">
    <p:spTree>
      <p:nvGrpSpPr>
        <p:cNvPr id="1" name=""/>
        <p:cNvGrpSpPr/>
        <p:nvPr/>
      </p:nvGrpSpPr>
      <p:grpSpPr>
        <a:xfrm>
          <a:off x="0" y="0"/>
          <a:ext cx="0" cy="0"/>
          <a:chOff x="0" y="0"/>
          <a:chExt cx="0" cy="0"/>
        </a:xfrm>
      </p:grpSpPr>
      <p:sp>
        <p:nvSpPr>
          <p:cNvPr id="2" name="Rectangle 1"/>
          <p:cNvSpPr/>
          <p:nvPr userDrawn="1"/>
        </p:nvSpPr>
        <p:spPr>
          <a:xfrm>
            <a:off x="182034" y="1096964"/>
            <a:ext cx="11827933" cy="3698875"/>
          </a:xfrm>
          <a:prstGeom prst="rect">
            <a:avLst/>
          </a:prstGeom>
          <a:solidFill>
            <a:srgbClr val="007481"/>
          </a:solidFill>
          <a:ln>
            <a:no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Rectangle 8"/>
          <p:cNvSpPr>
            <a:spLocks noChangeArrowheads="1"/>
          </p:cNvSpPr>
          <p:nvPr userDrawn="1"/>
        </p:nvSpPr>
        <p:spPr bwMode="auto">
          <a:xfrm>
            <a:off x="182034" y="138113"/>
            <a:ext cx="3964517" cy="914400"/>
          </a:xfrm>
          <a:prstGeom prst="rect">
            <a:avLst/>
          </a:prstGeom>
          <a:solidFill>
            <a:srgbClr val="A9CB3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mn-cs"/>
            </a:endParaRPr>
          </a:p>
        </p:txBody>
      </p:sp>
      <p:sp>
        <p:nvSpPr>
          <p:cNvPr id="4" name="Rectangle 9"/>
          <p:cNvSpPr>
            <a:spLocks noChangeArrowheads="1"/>
          </p:cNvSpPr>
          <p:nvPr userDrawn="1"/>
        </p:nvSpPr>
        <p:spPr bwMode="auto">
          <a:xfrm>
            <a:off x="4205818" y="138113"/>
            <a:ext cx="7804149" cy="914400"/>
          </a:xfrm>
          <a:prstGeom prst="rect">
            <a:avLst/>
          </a:prstGeom>
          <a:solidFill>
            <a:srgbClr val="C5D96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mn-cs"/>
            </a:endParaRPr>
          </a:p>
        </p:txBody>
      </p:sp>
      <p:pic>
        <p:nvPicPr>
          <p:cNvPr id="5" name="Picture 13" descr="caduceus"/>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2033" y="1096964"/>
            <a:ext cx="4023784" cy="370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5" descr="P_OSOB_ACS_FL_right_rgb.jpg"/>
          <p:cNvPicPr>
            <a:picLocks noChangeAspect="1"/>
          </p:cNvPicPr>
          <p:nvPr userDrawn="1"/>
        </p:nvPicPr>
        <p:blipFill>
          <a:blip r:embed="rId3">
            <a:extLst>
              <a:ext uri="{28A0092B-C50C-407E-A947-70E740481C1C}">
                <a14:useLocalDpi xmlns:a14="http://schemas.microsoft.com/office/drawing/2010/main" val="0"/>
              </a:ext>
            </a:extLst>
          </a:blip>
          <a:srcRect l="76601"/>
          <a:stretch>
            <a:fillRect/>
          </a:stretch>
        </p:blipFill>
        <p:spPr bwMode="auto">
          <a:xfrm>
            <a:off x="10240433" y="5645151"/>
            <a:ext cx="1644651"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4"/>
          <p:cNvSpPr txBox="1">
            <a:spLocks/>
          </p:cNvSpPr>
          <p:nvPr userDrawn="1"/>
        </p:nvSpPr>
        <p:spPr bwMode="auto">
          <a:xfrm>
            <a:off x="6299200" y="2667000"/>
            <a:ext cx="52832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5000" b="0" i="0" u="none" strike="noStrike" kern="1200" cap="none" spc="0" normalizeH="0" baseline="0" noProof="0" dirty="0">
                <a:ln>
                  <a:noFill/>
                </a:ln>
                <a:solidFill>
                  <a:prstClr val="white"/>
                </a:solidFill>
                <a:effectLst/>
                <a:uLnTx/>
                <a:uFillTx/>
                <a:latin typeface="Calibri" pitchFamily="34" charset="0"/>
                <a:ea typeface="ＭＳ Ｐゴシック" pitchFamily="34" charset="-128"/>
                <a:cs typeface="+mn-cs"/>
              </a:rPr>
              <a:t>Q</a:t>
            </a:r>
            <a:r>
              <a:rPr kumimoji="0" lang="en-US" altLang="en-US" sz="15000" b="0" i="0" u="none" strike="noStrike" kern="1200" cap="none" spc="0" normalizeH="0" baseline="0" noProof="0" dirty="0">
                <a:ln>
                  <a:noFill/>
                </a:ln>
                <a:solidFill>
                  <a:srgbClr val="DBE87E"/>
                </a:solidFill>
                <a:effectLst/>
                <a:uLnTx/>
                <a:uFillTx/>
                <a:latin typeface="Calibri" pitchFamily="34" charset="0"/>
                <a:ea typeface="ＭＳ Ｐゴシック" pitchFamily="34" charset="-128"/>
                <a:cs typeface="+mn-cs"/>
              </a:rPr>
              <a:t>&amp;</a:t>
            </a:r>
            <a:r>
              <a:rPr kumimoji="0" lang="en-US" altLang="en-US" sz="15000" b="0" i="0" u="none" strike="noStrike" kern="1200" cap="none" spc="0" normalizeH="0" baseline="0" noProof="0" dirty="0">
                <a:ln>
                  <a:noFill/>
                </a:ln>
                <a:solidFill>
                  <a:prstClr val="white"/>
                </a:solidFill>
                <a:effectLst/>
                <a:uLnTx/>
                <a:uFillTx/>
                <a:latin typeface="Calibri" pitchFamily="34" charset="0"/>
                <a:ea typeface="ＭＳ Ｐゴシック" pitchFamily="34" charset="-128"/>
                <a:cs typeface="+mn-cs"/>
              </a:rPr>
              <a:t>A</a:t>
            </a:r>
          </a:p>
        </p:txBody>
      </p:sp>
    </p:spTree>
    <p:extLst>
      <p:ext uri="{BB962C8B-B14F-4D97-AF65-F5344CB8AC3E}">
        <p14:creationId xmlns:p14="http://schemas.microsoft.com/office/powerpoint/2010/main" val="29914081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3" Type="http://schemas.openxmlformats.org/officeDocument/2006/relationships/theme" Target="../theme/theme10.xml"/><Relationship Id="rId2" Type="http://schemas.openxmlformats.org/officeDocument/2006/relationships/slideLayout" Target="../slideLayouts/slideLayout34.xml"/><Relationship Id="rId1" Type="http://schemas.openxmlformats.org/officeDocument/2006/relationships/slideLayout" Target="../slideLayouts/slideLayout3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image" Target="../media/image1.png"/><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theme" Target="../theme/theme2.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theme" Target="../theme/theme3.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jpg"/><Relationship Id="rId1"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11"/>
          <a:stretch>
            <a:fillRect/>
          </a:stretch>
        </a:blipFill>
        <a:effectLst/>
      </p:bgPr>
    </p:bg>
    <p:spTree>
      <p:nvGrpSpPr>
        <p:cNvPr id="1" name=""/>
        <p:cNvGrpSpPr/>
        <p:nvPr/>
      </p:nvGrpSpPr>
      <p:grpSpPr>
        <a:xfrm>
          <a:off x="0" y="0"/>
          <a:ext cx="0" cy="0"/>
          <a:chOff x="0" y="0"/>
          <a:chExt cx="0" cy="0"/>
        </a:xfrm>
      </p:grpSpPr>
      <p:sp>
        <p:nvSpPr>
          <p:cNvPr id="4" name="Title Placeholder 5"/>
          <p:cNvSpPr>
            <a:spLocks noGrp="1"/>
          </p:cNvSpPr>
          <p:nvPr>
            <p:ph type="title"/>
          </p:nvPr>
        </p:nvSpPr>
        <p:spPr>
          <a:xfrm>
            <a:off x="425533" y="1877815"/>
            <a:ext cx="10972800" cy="780685"/>
          </a:xfrm>
          <a:prstGeom prst="rect">
            <a:avLst/>
          </a:prstGeom>
        </p:spPr>
        <p:txBody>
          <a:bodyPr vert="horz" lIns="91440" tIns="45720" rIns="91440" bIns="45720" rtlCol="0" anchor="ctr">
            <a:noAutofit/>
          </a:bodyPr>
          <a:lstStyle/>
          <a:p>
            <a:r>
              <a:rPr lang="en-US" sz="5400" dirty="0">
                <a:solidFill>
                  <a:srgbClr val="007481"/>
                </a:solidFill>
                <a:latin typeface="FrutigerBold"/>
                <a:cs typeface="FrutigerBold"/>
              </a:rPr>
              <a:t>Presentation Title here</a:t>
            </a:r>
            <a:endParaRPr lang="en-US" sz="5400" dirty="0"/>
          </a:p>
        </p:txBody>
      </p:sp>
      <p:sp>
        <p:nvSpPr>
          <p:cNvPr id="5" name="Text Placeholder 7"/>
          <p:cNvSpPr>
            <a:spLocks noGrp="1"/>
          </p:cNvSpPr>
          <p:nvPr>
            <p:ph type="body" idx="1"/>
          </p:nvPr>
        </p:nvSpPr>
        <p:spPr>
          <a:xfrm>
            <a:off x="443940" y="2733535"/>
            <a:ext cx="10972800" cy="1297740"/>
          </a:xfrm>
          <a:prstGeom prst="rect">
            <a:avLst/>
          </a:prstGeom>
        </p:spPr>
        <p:txBody>
          <a:bodyPr vert="horz" lIns="91440" tIns="45720" rIns="91440" bIns="45720" rtlCol="0">
            <a:normAutofit/>
          </a:bodyPr>
          <a:lstStyle/>
          <a:p>
            <a:pPr algn="l"/>
            <a:r>
              <a:rPr lang="en-US" sz="2800" dirty="0">
                <a:latin typeface="FrutigerLight"/>
                <a:cs typeface="FrutigerLight"/>
              </a:rPr>
              <a:t>    Subtitle here</a:t>
            </a:r>
          </a:p>
        </p:txBody>
      </p:sp>
    </p:spTree>
    <p:extLst>
      <p:ext uri="{BB962C8B-B14F-4D97-AF65-F5344CB8AC3E}">
        <p14:creationId xmlns:p14="http://schemas.microsoft.com/office/powerpoint/2010/main" val="97246614"/>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0" indent="0" algn="l" defTabSz="457200" rtl="0" eaLnBrk="1" latinLnBrk="0" hangingPunct="1">
        <a:spcBef>
          <a:spcPct val="20000"/>
        </a:spcBef>
        <a:buFont typeface="Arial"/>
        <a:buNone/>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FBF87C7-8DDF-497B-96AD-B51EDF0119C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B8A58E8-1D86-4821-BF84-698D49C8041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390856-961F-4912-B9B3-36005DFE5E9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6F2F2E-D125-498E-8104-D927C0D9794B}" type="datetimeFigureOut">
              <a:rPr lang="en-US" smtClean="0"/>
              <a:t>11/1/2018</a:t>
            </a:fld>
            <a:endParaRPr lang="en-US"/>
          </a:p>
        </p:txBody>
      </p:sp>
      <p:sp>
        <p:nvSpPr>
          <p:cNvPr id="5" name="Footer Placeholder 4">
            <a:extLst>
              <a:ext uri="{FF2B5EF4-FFF2-40B4-BE49-F238E27FC236}">
                <a16:creationId xmlns:a16="http://schemas.microsoft.com/office/drawing/2014/main" id="{16F42EC5-C8F9-4504-9B36-5B6D04B3EBC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9615A13-61F9-4789-9219-77C5740E261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372A27-EF40-49C1-8B6B-2FD61576311B}" type="slidenum">
              <a:rPr lang="en-US" smtClean="0"/>
              <a:t>‹#›</a:t>
            </a:fld>
            <a:endParaRPr lang="en-US"/>
          </a:p>
        </p:txBody>
      </p:sp>
    </p:spTree>
    <p:extLst>
      <p:ext uri="{BB962C8B-B14F-4D97-AF65-F5344CB8AC3E}">
        <p14:creationId xmlns:p14="http://schemas.microsoft.com/office/powerpoint/2010/main" val="4292313595"/>
      </p:ext>
    </p:extLst>
  </p:cSld>
  <p:clrMap bg1="lt1" tx1="dk1" bg2="lt2" tx2="dk2" accent1="accent1" accent2="accent2" accent3="accent3" accent4="accent4" accent5="accent5" accent6="accent6" hlink="hlink" folHlink="folHlink"/>
  <p:sldLayoutIdLst>
    <p:sldLayoutId id="2147483999" r:id="rId1"/>
    <p:sldLayoutId id="2147484002"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12"/>
          <a:stretch>
            <a:fillRect/>
          </a:stretch>
        </a:blipFill>
        <a:effectLst/>
      </p:bgPr>
    </p:bg>
    <p:spTree>
      <p:nvGrpSpPr>
        <p:cNvPr id="1" name=""/>
        <p:cNvGrpSpPr/>
        <p:nvPr/>
      </p:nvGrpSpPr>
      <p:grpSpPr>
        <a:xfrm>
          <a:off x="0" y="0"/>
          <a:ext cx="0" cy="0"/>
          <a:chOff x="0" y="0"/>
          <a:chExt cx="0" cy="0"/>
        </a:xfrm>
      </p:grpSpPr>
      <p:sp>
        <p:nvSpPr>
          <p:cNvPr id="4" name="Title Placeholder 5"/>
          <p:cNvSpPr>
            <a:spLocks noGrp="1"/>
          </p:cNvSpPr>
          <p:nvPr>
            <p:ph type="title"/>
          </p:nvPr>
        </p:nvSpPr>
        <p:spPr>
          <a:xfrm>
            <a:off x="425533" y="1877815"/>
            <a:ext cx="10972800" cy="780685"/>
          </a:xfrm>
          <a:prstGeom prst="rect">
            <a:avLst/>
          </a:prstGeom>
        </p:spPr>
        <p:txBody>
          <a:bodyPr vert="horz" lIns="91440" tIns="45720" rIns="91440" bIns="45720" rtlCol="0" anchor="ctr">
            <a:noAutofit/>
          </a:bodyPr>
          <a:lstStyle/>
          <a:p>
            <a:r>
              <a:rPr lang="en-US" sz="5400" dirty="0">
                <a:solidFill>
                  <a:srgbClr val="007481"/>
                </a:solidFill>
                <a:latin typeface="FrutigerBold"/>
                <a:cs typeface="FrutigerBold"/>
              </a:rPr>
              <a:t>Presentation Title here</a:t>
            </a:r>
            <a:endParaRPr lang="en-US" sz="5400" dirty="0"/>
          </a:p>
        </p:txBody>
      </p:sp>
      <p:sp>
        <p:nvSpPr>
          <p:cNvPr id="5" name="Text Placeholder 7"/>
          <p:cNvSpPr>
            <a:spLocks noGrp="1"/>
          </p:cNvSpPr>
          <p:nvPr>
            <p:ph type="body" idx="1"/>
          </p:nvPr>
        </p:nvSpPr>
        <p:spPr>
          <a:xfrm>
            <a:off x="443940" y="2733535"/>
            <a:ext cx="10972800" cy="1297740"/>
          </a:xfrm>
          <a:prstGeom prst="rect">
            <a:avLst/>
          </a:prstGeom>
        </p:spPr>
        <p:txBody>
          <a:bodyPr vert="horz" lIns="91440" tIns="45720" rIns="91440" bIns="45720" rtlCol="0">
            <a:normAutofit/>
          </a:bodyPr>
          <a:lstStyle/>
          <a:p>
            <a:pPr algn="l"/>
            <a:r>
              <a:rPr lang="en-US" sz="2800" dirty="0">
                <a:latin typeface="FrutigerLight"/>
                <a:cs typeface="FrutigerLight"/>
              </a:rPr>
              <a:t>    Subtitle here</a:t>
            </a:r>
          </a:p>
        </p:txBody>
      </p:sp>
    </p:spTree>
    <p:extLst>
      <p:ext uri="{BB962C8B-B14F-4D97-AF65-F5344CB8AC3E}">
        <p14:creationId xmlns:p14="http://schemas.microsoft.com/office/powerpoint/2010/main" val="1040965786"/>
      </p:ext>
    </p:extLst>
  </p:cSld>
  <p:clrMap bg1="lt1" tx1="dk1" bg2="lt2" tx2="dk2" accent1="accent1" accent2="accent2" accent3="accent3" accent4="accent4" accent5="accent5" accent6="accent6" hlink="hlink" folHlink="folHlink"/>
  <p:sldLayoutIdLst>
    <p:sldLayoutId id="2147483860" r:id="rId1"/>
    <p:sldLayoutId id="2147483861" r:id="rId2"/>
    <p:sldLayoutId id="2147483862" r:id="rId3"/>
    <p:sldLayoutId id="2147483863" r:id="rId4"/>
    <p:sldLayoutId id="2147483864" r:id="rId5"/>
    <p:sldLayoutId id="2147483865" r:id="rId6"/>
    <p:sldLayoutId id="2147483866" r:id="rId7"/>
    <p:sldLayoutId id="2147483867" r:id="rId8"/>
    <p:sldLayoutId id="2147483868" r:id="rId9"/>
    <p:sldLayoutId id="2147483869" r:id="rId10"/>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0" indent="0" algn="l" defTabSz="457200" rtl="0" eaLnBrk="1" latinLnBrk="0" hangingPunct="1">
        <a:spcBef>
          <a:spcPct val="20000"/>
        </a:spcBef>
        <a:buFont typeface="Arial"/>
        <a:buNone/>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14"/>
          <a:stretch>
            <a:fillRect/>
          </a:stretch>
        </a:blipFill>
        <a:effectLst/>
      </p:bgPr>
    </p:bg>
    <p:spTree>
      <p:nvGrpSpPr>
        <p:cNvPr id="1" name=""/>
        <p:cNvGrpSpPr/>
        <p:nvPr/>
      </p:nvGrpSpPr>
      <p:grpSpPr>
        <a:xfrm>
          <a:off x="0" y="0"/>
          <a:ext cx="0" cy="0"/>
          <a:chOff x="0" y="0"/>
          <a:chExt cx="0" cy="0"/>
        </a:xfrm>
      </p:grpSpPr>
      <p:sp>
        <p:nvSpPr>
          <p:cNvPr id="4" name="Title Placeholder 5"/>
          <p:cNvSpPr>
            <a:spLocks noGrp="1"/>
          </p:cNvSpPr>
          <p:nvPr>
            <p:ph type="title"/>
          </p:nvPr>
        </p:nvSpPr>
        <p:spPr>
          <a:xfrm>
            <a:off x="425533" y="1877815"/>
            <a:ext cx="10972800" cy="780685"/>
          </a:xfrm>
          <a:prstGeom prst="rect">
            <a:avLst/>
          </a:prstGeom>
        </p:spPr>
        <p:txBody>
          <a:bodyPr vert="horz" lIns="91440" tIns="45720" rIns="91440" bIns="45720" rtlCol="0" anchor="ctr">
            <a:noAutofit/>
          </a:bodyPr>
          <a:lstStyle/>
          <a:p>
            <a:r>
              <a:rPr lang="en-US" sz="5400" dirty="0">
                <a:solidFill>
                  <a:srgbClr val="007481"/>
                </a:solidFill>
                <a:latin typeface="FrutigerBold"/>
                <a:cs typeface="FrutigerBold"/>
              </a:rPr>
              <a:t>Presentation Title here</a:t>
            </a:r>
            <a:endParaRPr lang="en-US" sz="5400" dirty="0"/>
          </a:p>
        </p:txBody>
      </p:sp>
      <p:sp>
        <p:nvSpPr>
          <p:cNvPr id="5" name="Text Placeholder 7"/>
          <p:cNvSpPr>
            <a:spLocks noGrp="1"/>
          </p:cNvSpPr>
          <p:nvPr>
            <p:ph type="body" idx="1"/>
          </p:nvPr>
        </p:nvSpPr>
        <p:spPr>
          <a:xfrm>
            <a:off x="443940" y="2733535"/>
            <a:ext cx="10972800" cy="1297740"/>
          </a:xfrm>
          <a:prstGeom prst="rect">
            <a:avLst/>
          </a:prstGeom>
        </p:spPr>
        <p:txBody>
          <a:bodyPr vert="horz" lIns="91440" tIns="45720" rIns="91440" bIns="45720" rtlCol="0">
            <a:normAutofit/>
          </a:bodyPr>
          <a:lstStyle/>
          <a:p>
            <a:pPr algn="l"/>
            <a:r>
              <a:rPr lang="en-US" sz="2800" dirty="0">
                <a:latin typeface="FrutigerLight"/>
                <a:cs typeface="FrutigerLight"/>
              </a:rPr>
              <a:t>    Subtitle here</a:t>
            </a:r>
          </a:p>
        </p:txBody>
      </p:sp>
    </p:spTree>
    <p:extLst>
      <p:ext uri="{BB962C8B-B14F-4D97-AF65-F5344CB8AC3E}">
        <p14:creationId xmlns:p14="http://schemas.microsoft.com/office/powerpoint/2010/main" val="2054382764"/>
      </p:ext>
    </p:extLst>
  </p:cSld>
  <p:clrMap bg1="lt1" tx1="dk1" bg2="lt2" tx2="dk2" accent1="accent1" accent2="accent2" accent3="accent3" accent4="accent4" accent5="accent5" accent6="accent6" hlink="hlink" folHlink="folHlink"/>
  <p:sldLayoutIdLst>
    <p:sldLayoutId id="2147483871" r:id="rId1"/>
    <p:sldLayoutId id="2147483872" r:id="rId2"/>
    <p:sldLayoutId id="2147483873" r:id="rId3"/>
    <p:sldLayoutId id="2147483874" r:id="rId4"/>
    <p:sldLayoutId id="2147483875" r:id="rId5"/>
    <p:sldLayoutId id="2147483876" r:id="rId6"/>
    <p:sldLayoutId id="2147483877" r:id="rId7"/>
    <p:sldLayoutId id="2147483878" r:id="rId8"/>
    <p:sldLayoutId id="2147483879" r:id="rId9"/>
    <p:sldLayoutId id="2147483880" r:id="rId10"/>
    <p:sldLayoutId id="2147483881" r:id="rId11"/>
    <p:sldLayoutId id="2147483882"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0" indent="0" algn="l" defTabSz="457200" rtl="0" eaLnBrk="1" latinLnBrk="0" hangingPunct="1">
        <a:spcBef>
          <a:spcPct val="20000"/>
        </a:spcBef>
        <a:buFont typeface="Arial"/>
        <a:buNone/>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448926" y="365125"/>
            <a:ext cx="540619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448926" y="1825625"/>
            <a:ext cx="540619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30D49EB-2117-C641-9ECE-95D254A8B654}" type="datetimeFigureOut">
              <a:rPr lang="en-US" smtClean="0"/>
              <a:t>11/1/2018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09D65D-8ECB-6A4F-8782-94A10A9BC5BA}" type="slidenum">
              <a:rPr lang="en-US" smtClean="0"/>
              <a:t>‹#›</a:t>
            </a:fld>
            <a:endParaRPr lang="en-US"/>
          </a:p>
        </p:txBody>
      </p:sp>
    </p:spTree>
    <p:extLst>
      <p:ext uri="{BB962C8B-B14F-4D97-AF65-F5344CB8AC3E}">
        <p14:creationId xmlns:p14="http://schemas.microsoft.com/office/powerpoint/2010/main" val="1069586171"/>
      </p:ext>
    </p:extLst>
  </p:cSld>
  <p:clrMap bg1="lt1" tx1="dk1" bg2="lt2" tx2="dk2" accent1="accent1" accent2="accent2" accent3="accent3" accent4="accent4" accent5="accent5" accent6="accent6" hlink="hlink" folHlink="folHlink"/>
  <p:txStyles>
    <p:titleStyle>
      <a:lvl1pPr algn="l" defTabSz="914400" rtl="0" eaLnBrk="1" latinLnBrk="0" hangingPunct="1">
        <a:lnSpc>
          <a:spcPct val="90000"/>
        </a:lnSpc>
        <a:spcBef>
          <a:spcPct val="0"/>
        </a:spcBef>
        <a:buNone/>
        <a:defRPr sz="4400" kern="1200">
          <a:solidFill>
            <a:srgbClr val="403F4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rgbClr val="403F4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rgbClr val="403F4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rgbClr val="403F4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rgbClr val="403F4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rgbClr val="403F4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30D49EB-2117-C641-9ECE-95D254A8B654}" type="datetimeFigureOut">
              <a:rPr lang="en-US" smtClean="0"/>
              <a:t>11/1/2018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09D65D-8ECB-6A4F-8782-94A10A9BC5BA}" type="slidenum">
              <a:rPr lang="en-US" smtClean="0"/>
              <a:t>‹#›</a:t>
            </a:fld>
            <a:endParaRPr lang="en-US"/>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33400" y="5775158"/>
            <a:ext cx="2656878" cy="581192"/>
          </a:xfrm>
          <a:prstGeom prst="rect">
            <a:avLst/>
          </a:prstGeom>
        </p:spPr>
      </p:pic>
    </p:spTree>
    <p:extLst>
      <p:ext uri="{BB962C8B-B14F-4D97-AF65-F5344CB8AC3E}">
        <p14:creationId xmlns:p14="http://schemas.microsoft.com/office/powerpoint/2010/main" val="3872660292"/>
      </p:ext>
    </p:extLst>
  </p:cSld>
  <p:clrMap bg1="lt1" tx1="dk1" bg2="lt2" tx2="dk2" accent1="accent1" accent2="accent2" accent3="accent3" accent4="accent4" accent5="accent5" accent6="accent6" hlink="hlink" folHlink="folHlink"/>
  <p:txStyles>
    <p:titleStyle>
      <a:lvl1pPr algn="l" defTabSz="914400" rtl="0" eaLnBrk="1" latinLnBrk="0" hangingPunct="1">
        <a:lnSpc>
          <a:spcPct val="90000"/>
        </a:lnSpc>
        <a:spcBef>
          <a:spcPct val="0"/>
        </a:spcBef>
        <a:buNone/>
        <a:defRPr sz="4400" kern="1200">
          <a:solidFill>
            <a:srgbClr val="403F4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rgbClr val="403F4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rgbClr val="403F4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rgbClr val="403F4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rgbClr val="403F4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rgbClr val="403F4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30D49EB-2117-C641-9ECE-95D254A8B654}" type="datetimeFigureOut">
              <a:rPr lang="en-US" smtClean="0"/>
              <a:t>11/1/2018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09D65D-8ECB-6A4F-8782-94A10A9BC5BA}" type="slidenum">
              <a:rPr lang="en-US" smtClean="0"/>
              <a:t>‹#›</a:t>
            </a:fld>
            <a:endParaRPr lang="en-US"/>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33400" y="5775158"/>
            <a:ext cx="2656878" cy="581192"/>
          </a:xfrm>
          <a:prstGeom prst="rect">
            <a:avLst/>
          </a:prstGeom>
        </p:spPr>
      </p:pic>
    </p:spTree>
    <p:extLst>
      <p:ext uri="{BB962C8B-B14F-4D97-AF65-F5344CB8AC3E}">
        <p14:creationId xmlns:p14="http://schemas.microsoft.com/office/powerpoint/2010/main" val="443857021"/>
      </p:ext>
    </p:extLst>
  </p:cSld>
  <p:clrMap bg1="lt1" tx1="dk1" bg2="lt2" tx2="dk2" accent1="accent1" accent2="accent2" accent3="accent3" accent4="accent4" accent5="accent5" accent6="accent6" hlink="hlink" folHlink="folHlink"/>
  <p:txStyles>
    <p:titleStyle>
      <a:lvl1pPr algn="l" defTabSz="914400" rtl="0" eaLnBrk="1" latinLnBrk="0" hangingPunct="1">
        <a:lnSpc>
          <a:spcPct val="90000"/>
        </a:lnSpc>
        <a:spcBef>
          <a:spcPct val="0"/>
        </a:spcBef>
        <a:buNone/>
        <a:defRPr sz="4400" kern="1200">
          <a:solidFill>
            <a:srgbClr val="403F4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rgbClr val="403F4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rgbClr val="403F4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rgbClr val="403F4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rgbClr val="403F4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rgbClr val="403F4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2046947"/>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3509681"/>
            <a:ext cx="10515600" cy="266728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bg1"/>
                </a:solidFill>
              </a:defRPr>
            </a:lvl1pPr>
          </a:lstStyle>
          <a:p>
            <a:fld id="{51ED27F3-01FB-F742-B9CA-CAA473C679F3}" type="datetimeFigureOut">
              <a:rPr lang="en-US" smtClean="0"/>
              <a:pPr/>
              <a:t>11/1/2018</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1"/>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1"/>
                </a:solidFill>
              </a:defRPr>
            </a:lvl1pPr>
          </a:lstStyle>
          <a:p>
            <a:fld id="{688FE077-60B4-BD49-872E-7004728C97B0}" type="slidenum">
              <a:rPr lang="en-US" smtClean="0"/>
              <a:pPr/>
              <a:t>‹#›</a:t>
            </a:fld>
            <a:endParaRPr lang="en-US" dirty="0"/>
          </a:p>
        </p:txBody>
      </p:sp>
      <p:cxnSp>
        <p:nvCxnSpPr>
          <p:cNvPr id="9" name="Straight Connector 8"/>
          <p:cNvCxnSpPr/>
          <p:nvPr userDrawn="1"/>
        </p:nvCxnSpPr>
        <p:spPr>
          <a:xfrm>
            <a:off x="5056094" y="1438835"/>
            <a:ext cx="6291356" cy="53749"/>
          </a:xfrm>
          <a:prstGeom prst="line">
            <a:avLst/>
          </a:prstGeom>
          <a:ln w="12700">
            <a:solidFill>
              <a:srgbClr val="44B8C4"/>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38200" y="636527"/>
            <a:ext cx="4085056" cy="893606"/>
          </a:xfrm>
          <a:prstGeom prst="rect">
            <a:avLst/>
          </a:prstGeom>
        </p:spPr>
      </p:pic>
    </p:spTree>
    <p:extLst>
      <p:ext uri="{BB962C8B-B14F-4D97-AF65-F5344CB8AC3E}">
        <p14:creationId xmlns:p14="http://schemas.microsoft.com/office/powerpoint/2010/main" val="77081550"/>
      </p:ext>
    </p:extLst>
  </p:cSld>
  <p:clrMap bg1="lt1" tx1="dk1" bg2="lt2" tx2="dk2" accent1="accent1" accent2="accent2" accent3="accent3" accent4="accent4" accent5="accent5" accent6="accent6" hlink="hlink" folHlink="folHlink"/>
  <p:txStyles>
    <p:titleStyle>
      <a:lvl1pPr algn="l" defTabSz="914400" rtl="0" eaLnBrk="1" latinLnBrk="0" hangingPunct="1">
        <a:lnSpc>
          <a:spcPct val="90000"/>
        </a:lnSpc>
        <a:spcBef>
          <a:spcPct val="0"/>
        </a:spcBef>
        <a:buNone/>
        <a:defRPr sz="4400" b="0" i="0" kern="1200">
          <a:solidFill>
            <a:srgbClr val="403F41"/>
          </a:solidFill>
          <a:latin typeface="Arial" charset="0"/>
          <a:ea typeface="Arial" charset="0"/>
          <a:cs typeface="Arial" charset="0"/>
        </a:defRPr>
      </a:lvl1pPr>
    </p:titleStyle>
    <p:bodyStyle>
      <a:lvl1pPr marL="228600" indent="-228600" algn="l" defTabSz="914400" rtl="0" eaLnBrk="1" latinLnBrk="0" hangingPunct="1">
        <a:lnSpc>
          <a:spcPct val="90000"/>
        </a:lnSpc>
        <a:spcBef>
          <a:spcPts val="1000"/>
        </a:spcBef>
        <a:buFont typeface="Arial"/>
        <a:buChar char="•"/>
        <a:defRPr sz="2800" b="1" i="0" kern="1200">
          <a:solidFill>
            <a:srgbClr val="403F4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kern="1200">
          <a:solidFill>
            <a:srgbClr val="403F4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kern="1200">
          <a:solidFill>
            <a:srgbClr val="403F4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800" kern="1200">
          <a:solidFill>
            <a:srgbClr val="403F4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800" kern="1200">
          <a:solidFill>
            <a:srgbClr val="403F4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F63E5E-7312-3B45-8379-DBF6045BBAEF}" type="datetimeFigureOut">
              <a:rPr lang="en-US" smtClean="0"/>
              <a:t>11/1/2018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DE3309-8C79-5B40-AA82-73A0F9D9993E}" type="slidenum">
              <a:rPr lang="en-US" smtClean="0"/>
              <a:t>‹#›</a:t>
            </a:fld>
            <a:endParaRPr lang="en-US"/>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8200" y="5534016"/>
            <a:ext cx="2963779" cy="648327"/>
          </a:xfrm>
          <a:prstGeom prst="rect">
            <a:avLst/>
          </a:prstGeom>
        </p:spPr>
      </p:pic>
    </p:spTree>
    <p:extLst>
      <p:ext uri="{BB962C8B-B14F-4D97-AF65-F5344CB8AC3E}">
        <p14:creationId xmlns:p14="http://schemas.microsoft.com/office/powerpoint/2010/main" val="3291095383"/>
      </p:ext>
    </p:extLst>
  </p:cSld>
  <p:clrMap bg1="lt1" tx1="dk1" bg2="lt2" tx2="dk2" accent1="accent1" accent2="accent2" accent3="accent3" accent4="accent4" accent5="accent5" accent6="accent6" hlink="hlink" folHlink="folHlink"/>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6A35A3-A63A-7A47-AFDD-8C9F724D7AE6}" type="datetimeFigureOut">
              <a:rPr lang="en-US" smtClean="0"/>
              <a:t>11/1/2018</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5CC35F-BA78-AD46-B609-1D460F9E57A7}" type="slidenum">
              <a:rPr lang="en-US" smtClean="0"/>
              <a:t>‹#›</a:t>
            </a:fld>
            <a:endParaRPr lang="en-US"/>
          </a:p>
        </p:txBody>
      </p:sp>
    </p:spTree>
    <p:extLst>
      <p:ext uri="{BB962C8B-B14F-4D97-AF65-F5344CB8AC3E}">
        <p14:creationId xmlns:p14="http://schemas.microsoft.com/office/powerpoint/2010/main" val="1938027967"/>
      </p:ext>
    </p:extLst>
  </p:cSld>
  <p:clrMap bg1="lt1" tx1="dk1" bg2="lt2" tx2="dk2" accent1="accent1" accent2="accent2" accent3="accent3" accent4="accent4" accent5="accent5" accent6="accent6" hlink="hlink" folHlink="folHlink"/>
  <p:sldLayoutIdLst>
    <p:sldLayoutId id="2147484001"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xml"/><Relationship Id="rId1" Type="http://schemas.openxmlformats.org/officeDocument/2006/relationships/slideLayout" Target="../slideLayouts/slideLayout32.xml"/><Relationship Id="rId4" Type="http://schemas.openxmlformats.org/officeDocument/2006/relationships/image" Target="../media/image18.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33.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33.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33.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33.xml"/><Relationship Id="rId5" Type="http://schemas.openxmlformats.org/officeDocument/2006/relationships/hyperlink" Target="https://www.acog.org/Clinical-Guidance-and-Publications/Committee-Opinions/Committee-on-Adolescent-Health-Care/Human-Papillomavirus-Vaccination" TargetMode="Externa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3.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3.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3.xml"/></Relationships>
</file>

<file path=ppt/slides/_rels/slide1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4.xml"/><Relationship Id="rId1" Type="http://schemas.openxmlformats.org/officeDocument/2006/relationships/slideLayout" Target="../slideLayouts/slideLayout33.xml"/><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chart" Target="../charts/chart2.xml"/><Relationship Id="rId1" Type="http://schemas.openxmlformats.org/officeDocument/2006/relationships/slideLayout" Target="../slideLayouts/slideLayout33.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3.xml"/></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33.xml"/><Relationship Id="rId5" Type="http://schemas.openxmlformats.org/officeDocument/2006/relationships/image" Target="../media/image20.png"/><Relationship Id="rId4" Type="http://schemas.openxmlformats.org/officeDocument/2006/relationships/image" Target="../media/image18.png"/></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34.xml"/><Relationship Id="rId5" Type="http://schemas.openxmlformats.org/officeDocument/2006/relationships/image" Target="../media/image25.png"/><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33.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3.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33.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33.xml"/><Relationship Id="rId4" Type="http://schemas.openxmlformats.org/officeDocument/2006/relationships/image" Target="../media/image27.jpeg"/></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33.xm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33.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33.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33.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33.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33.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3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70514" y="974845"/>
            <a:ext cx="10013795" cy="1470025"/>
          </a:xfrm>
        </p:spPr>
        <p:txBody>
          <a:bodyPr>
            <a:noAutofit/>
          </a:bodyPr>
          <a:lstStyle/>
          <a:p>
            <a:r>
              <a:rPr lang="en-US" sz="3600" b="1" dirty="0">
                <a:solidFill>
                  <a:srgbClr val="007481"/>
                </a:solidFill>
              </a:rPr>
              <a:t>Approved Expansion of HPV Vaccination to Age 45: What Does It Mean?</a:t>
            </a:r>
          </a:p>
        </p:txBody>
      </p:sp>
      <p:sp>
        <p:nvSpPr>
          <p:cNvPr id="4" name="Rectangle 3"/>
          <p:cNvSpPr/>
          <p:nvPr/>
        </p:nvSpPr>
        <p:spPr>
          <a:xfrm>
            <a:off x="0" y="119652"/>
            <a:ext cx="12192000" cy="438375"/>
          </a:xfrm>
          <a:prstGeom prst="rect">
            <a:avLst/>
          </a:prstGeom>
          <a:solidFill>
            <a:srgbClr val="C1CD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603" y="3957987"/>
            <a:ext cx="8916977" cy="2287051"/>
          </a:xfrm>
          <a:prstGeom prst="rect">
            <a:avLst/>
          </a:prstGeom>
        </p:spPr>
      </p:pic>
      <p:sp>
        <p:nvSpPr>
          <p:cNvPr id="5" name="Rectangle 4"/>
          <p:cNvSpPr/>
          <p:nvPr/>
        </p:nvSpPr>
        <p:spPr>
          <a:xfrm>
            <a:off x="-14871" y="603732"/>
            <a:ext cx="12192000" cy="243299"/>
          </a:xfrm>
          <a:prstGeom prst="rect">
            <a:avLst/>
          </a:prstGeom>
          <a:solidFill>
            <a:srgbClr val="0074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1" name="Content Placeholder 3"/>
          <p:cNvSpPr txBox="1">
            <a:spLocks/>
          </p:cNvSpPr>
          <p:nvPr/>
        </p:nvSpPr>
        <p:spPr>
          <a:xfrm>
            <a:off x="1" y="2360148"/>
            <a:ext cx="12191999" cy="1041511"/>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sz="2000" b="1" dirty="0"/>
              <a:t>Debbie Saslow, PhD </a:t>
            </a:r>
            <a:r>
              <a:rPr lang="en-US" sz="2000" dirty="0"/>
              <a:t>│ Senior Director, HPV-related and Women’s Cancers, American Cancer Society</a:t>
            </a:r>
          </a:p>
          <a:p>
            <a:r>
              <a:rPr lang="en-US" sz="2000" dirty="0"/>
              <a:t> &amp; Vice Chair, National HPV Vaccination Roundtable</a:t>
            </a:r>
          </a:p>
          <a:p>
            <a:r>
              <a:rPr lang="en-US" sz="2000" b="1" dirty="0"/>
              <a:t>Rebecca Perkins, MD, MS</a:t>
            </a:r>
            <a:r>
              <a:rPr lang="en-US" sz="2000" dirty="0"/>
              <a:t>│ Associate Professor of Obstetrics and Gynecology, Boston University </a:t>
            </a:r>
          </a:p>
          <a:p>
            <a:r>
              <a:rPr lang="en-US" sz="2000" dirty="0"/>
              <a:t>School of Medicine/Boston Medical Center</a:t>
            </a:r>
          </a:p>
          <a:p>
            <a:endParaRPr lang="en-US" sz="2000" dirty="0"/>
          </a:p>
        </p:txBody>
      </p:sp>
      <p:pic>
        <p:nvPicPr>
          <p:cNvPr id="8" name="Picture 7">
            <a:extLst>
              <a:ext uri="{FF2B5EF4-FFF2-40B4-BE49-F238E27FC236}">
                <a16:creationId xmlns:a16="http://schemas.microsoft.com/office/drawing/2014/main" id="{BB415DEB-B0BD-4443-8B14-59ED26DF48E0}"/>
              </a:ext>
            </a:extLst>
          </p:cNvPr>
          <p:cNvPicPr>
            <a:picLocks noChangeAspect="1"/>
          </p:cNvPicPr>
          <p:nvPr/>
        </p:nvPicPr>
        <p:blipFill>
          <a:blip r:embed="rId4"/>
          <a:stretch>
            <a:fillRect/>
          </a:stretch>
        </p:blipFill>
        <p:spPr>
          <a:xfrm>
            <a:off x="8814374" y="4488551"/>
            <a:ext cx="2993327" cy="1225922"/>
          </a:xfrm>
          <a:prstGeom prst="rect">
            <a:avLst/>
          </a:prstGeom>
        </p:spPr>
      </p:pic>
      <p:sp>
        <p:nvSpPr>
          <p:cNvPr id="6" name="Rectangle 5">
            <a:extLst>
              <a:ext uri="{FF2B5EF4-FFF2-40B4-BE49-F238E27FC236}">
                <a16:creationId xmlns:a16="http://schemas.microsoft.com/office/drawing/2014/main" id="{702CFAA1-20CB-4A5B-8FFA-F2A03C1EA817}"/>
              </a:ext>
            </a:extLst>
          </p:cNvPr>
          <p:cNvSpPr/>
          <p:nvPr/>
        </p:nvSpPr>
        <p:spPr>
          <a:xfrm>
            <a:off x="33451" y="6164711"/>
            <a:ext cx="12087922" cy="738664"/>
          </a:xfrm>
          <a:prstGeom prst="rect">
            <a:avLst/>
          </a:prstGeom>
        </p:spPr>
        <p:txBody>
          <a:bodyPr wrap="square">
            <a:spAutoFit/>
          </a:bodyPr>
          <a:lstStyle/>
          <a:p>
            <a:r>
              <a:rPr lang="en-US" sz="1400" dirty="0">
                <a:solidFill>
                  <a:srgbClr val="007481"/>
                </a:solidFill>
              </a:rPr>
              <a:t>Funding for this webinar was made possible (in part) by the Centers for Disease Control and Prevention Cooperative Agreement grant number NH23IP922551-03, CFDA # 93.733. The content in the guide (or ) does not necessarily reflect the office policies of the Department of Health and Human Services, nor does the mention of trade names, commercial practices, or organizations imply endorsement by the U.S. Government.</a:t>
            </a:r>
          </a:p>
        </p:txBody>
      </p:sp>
    </p:spTree>
    <p:extLst>
      <p:ext uri="{BB962C8B-B14F-4D97-AF65-F5344CB8AC3E}">
        <p14:creationId xmlns:p14="http://schemas.microsoft.com/office/powerpoint/2010/main" val="28484006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66CD3C2-215B-4449-A211-0F818DBF2777}"/>
              </a:ext>
            </a:extLst>
          </p:cNvPr>
          <p:cNvSpPr>
            <a:spLocks noGrp="1"/>
          </p:cNvSpPr>
          <p:nvPr>
            <p:ph idx="1"/>
          </p:nvPr>
        </p:nvSpPr>
        <p:spPr>
          <a:xfrm>
            <a:off x="0" y="71999"/>
            <a:ext cx="12191999" cy="4675534"/>
          </a:xfrm>
        </p:spPr>
        <p:txBody>
          <a:bodyPr>
            <a:noAutofit/>
          </a:bodyPr>
          <a:lstStyle/>
          <a:p>
            <a:pPr marL="0" indent="0">
              <a:buNone/>
            </a:pPr>
            <a:r>
              <a:rPr lang="en-US" sz="4800" b="1" dirty="0">
                <a:solidFill>
                  <a:srgbClr val="007481"/>
                </a:solidFill>
              </a:rPr>
              <a:t>Cost-Effectiveness </a:t>
            </a:r>
          </a:p>
          <a:p>
            <a:pPr marL="0" indent="0">
              <a:buNone/>
            </a:pPr>
            <a:r>
              <a:rPr lang="en-US" sz="3600" dirty="0">
                <a:solidFill>
                  <a:srgbClr val="000000"/>
                </a:solidFill>
              </a:rPr>
              <a:t> </a:t>
            </a:r>
          </a:p>
          <a:p>
            <a:pPr>
              <a:buClr>
                <a:srgbClr val="C1CD23"/>
              </a:buClr>
              <a:buFont typeface="Wingdings" panose="05000000000000000000" pitchFamily="2" charset="2"/>
              <a:buChar char="q"/>
            </a:pPr>
            <a:r>
              <a:rPr lang="en-US" sz="3600" dirty="0">
                <a:solidFill>
                  <a:srgbClr val="000000"/>
                </a:solidFill>
              </a:rPr>
              <a:t>   Preliminary!!</a:t>
            </a:r>
          </a:p>
          <a:p>
            <a:pPr>
              <a:buClr>
                <a:srgbClr val="C1CD23"/>
              </a:buClr>
              <a:buFont typeface="Wingdings" panose="05000000000000000000" pitchFamily="2" charset="2"/>
              <a:buChar char="q"/>
            </a:pPr>
            <a:r>
              <a:rPr lang="en-US" sz="3600" dirty="0">
                <a:solidFill>
                  <a:srgbClr val="000000"/>
                </a:solidFill>
              </a:rPr>
              <a:t>   3 health economics models</a:t>
            </a:r>
          </a:p>
          <a:p>
            <a:pPr>
              <a:buClr>
                <a:srgbClr val="C1CD23"/>
              </a:buClr>
              <a:buFont typeface="Wingdings" panose="05000000000000000000" pitchFamily="2" charset="2"/>
              <a:buChar char="q"/>
            </a:pPr>
            <a:r>
              <a:rPr lang="en-US" sz="3600" dirty="0">
                <a:solidFill>
                  <a:srgbClr val="000000"/>
                </a:solidFill>
              </a:rPr>
              <a:t>   Vaccination of early adolescents is cost-SAVING</a:t>
            </a:r>
          </a:p>
          <a:p>
            <a:pPr>
              <a:buClr>
                <a:srgbClr val="C1CD23"/>
              </a:buClr>
              <a:buFont typeface="Wingdings" panose="05000000000000000000" pitchFamily="2" charset="2"/>
              <a:buChar char="q"/>
            </a:pPr>
            <a:r>
              <a:rPr lang="en-US" sz="3600" dirty="0">
                <a:solidFill>
                  <a:srgbClr val="000000"/>
                </a:solidFill>
              </a:rPr>
              <a:t>   Cost-effectiveness decreases as age of vaccination increases</a:t>
            </a:r>
          </a:p>
          <a:p>
            <a:pPr>
              <a:buClr>
                <a:srgbClr val="C1CD23"/>
              </a:buClr>
              <a:buFont typeface="Wingdings" panose="05000000000000000000" pitchFamily="2" charset="2"/>
              <a:buChar char="q"/>
            </a:pPr>
            <a:endParaRPr lang="en-US" sz="3600" dirty="0">
              <a:solidFill>
                <a:srgbClr val="000000"/>
              </a:solidFill>
            </a:endParaRPr>
          </a:p>
          <a:p>
            <a:pPr>
              <a:buClr>
                <a:srgbClr val="C1CD23"/>
              </a:buClr>
              <a:buFont typeface="Wingdings" panose="05000000000000000000" pitchFamily="2" charset="2"/>
              <a:buChar char="q"/>
            </a:pPr>
            <a:endParaRPr lang="en-US" sz="3600" dirty="0">
              <a:solidFill>
                <a:srgbClr val="000000"/>
              </a:solidFill>
            </a:endParaRPr>
          </a:p>
          <a:p>
            <a:pPr marL="0" indent="0">
              <a:buClr>
                <a:srgbClr val="C1CD23"/>
              </a:buClr>
              <a:buNone/>
            </a:pPr>
            <a:endParaRPr lang="en-US" sz="3600" dirty="0">
              <a:solidFill>
                <a:srgbClr val="000000"/>
              </a:solidFill>
            </a:endParaRPr>
          </a:p>
          <a:p>
            <a:pPr marL="0" indent="0">
              <a:buClr>
                <a:srgbClr val="C1CD23"/>
              </a:buClr>
              <a:buNone/>
            </a:pPr>
            <a:endParaRPr lang="en-US" sz="3600" b="1" dirty="0"/>
          </a:p>
        </p:txBody>
      </p:sp>
      <p:pic>
        <p:nvPicPr>
          <p:cNvPr id="4" name="Picture 3">
            <a:extLst>
              <a:ext uri="{FF2B5EF4-FFF2-40B4-BE49-F238E27FC236}">
                <a16:creationId xmlns:a16="http://schemas.microsoft.com/office/drawing/2014/main" id="{22A976EB-4AF6-4792-9019-0F846D8F0EED}"/>
              </a:ext>
            </a:extLst>
          </p:cNvPr>
          <p:cNvPicPr>
            <a:picLocks noChangeAspect="1"/>
          </p:cNvPicPr>
          <p:nvPr/>
        </p:nvPicPr>
        <p:blipFill>
          <a:blip r:embed="rId3"/>
          <a:stretch>
            <a:fillRect/>
          </a:stretch>
        </p:blipFill>
        <p:spPr>
          <a:xfrm>
            <a:off x="10337180" y="6098354"/>
            <a:ext cx="1854820" cy="759645"/>
          </a:xfrm>
          <a:prstGeom prst="rect">
            <a:avLst/>
          </a:prstGeom>
        </p:spPr>
      </p:pic>
    </p:spTree>
    <p:extLst>
      <p:ext uri="{BB962C8B-B14F-4D97-AF65-F5344CB8AC3E}">
        <p14:creationId xmlns:p14="http://schemas.microsoft.com/office/powerpoint/2010/main" val="107124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66CD3C2-215B-4449-A211-0F818DBF2777}"/>
              </a:ext>
            </a:extLst>
          </p:cNvPr>
          <p:cNvSpPr>
            <a:spLocks noGrp="1"/>
          </p:cNvSpPr>
          <p:nvPr>
            <p:ph idx="1"/>
          </p:nvPr>
        </p:nvSpPr>
        <p:spPr>
          <a:xfrm>
            <a:off x="314093" y="71999"/>
            <a:ext cx="11660458" cy="4675534"/>
          </a:xfrm>
        </p:spPr>
        <p:txBody>
          <a:bodyPr>
            <a:noAutofit/>
          </a:bodyPr>
          <a:lstStyle/>
          <a:p>
            <a:pPr marL="0" indent="0">
              <a:buNone/>
            </a:pPr>
            <a:r>
              <a:rPr lang="en-US" sz="4800" b="1" dirty="0">
                <a:solidFill>
                  <a:srgbClr val="007481"/>
                </a:solidFill>
              </a:rPr>
              <a:t>Burden of Disease </a:t>
            </a:r>
          </a:p>
          <a:p>
            <a:pPr marL="0" indent="0">
              <a:buNone/>
            </a:pPr>
            <a:r>
              <a:rPr lang="en-US" sz="3600" dirty="0">
                <a:solidFill>
                  <a:srgbClr val="000000"/>
                </a:solidFill>
              </a:rPr>
              <a:t> </a:t>
            </a:r>
          </a:p>
          <a:p>
            <a:pPr>
              <a:buClr>
                <a:srgbClr val="C1CD23"/>
              </a:buClr>
              <a:buFont typeface="Wingdings" panose="05000000000000000000" pitchFamily="2" charset="2"/>
              <a:buChar char="q"/>
            </a:pPr>
            <a:r>
              <a:rPr lang="en-US" sz="3600" dirty="0">
                <a:solidFill>
                  <a:srgbClr val="000000"/>
                </a:solidFill>
              </a:rPr>
              <a:t>   Based on preliminary modeling</a:t>
            </a:r>
          </a:p>
          <a:p>
            <a:pPr>
              <a:buClr>
                <a:srgbClr val="C1CD23"/>
              </a:buClr>
              <a:buFont typeface="Wingdings" panose="05000000000000000000" pitchFamily="2" charset="2"/>
              <a:buChar char="q"/>
            </a:pPr>
            <a:r>
              <a:rPr lang="en-US" sz="3600" dirty="0">
                <a:solidFill>
                  <a:srgbClr val="000000"/>
                </a:solidFill>
              </a:rPr>
              <a:t>   Cancers prevented by vaccinating to age 45 compared to age 26: </a:t>
            </a:r>
            <a:r>
              <a:rPr lang="en-US" sz="3600" u="sng" dirty="0">
                <a:solidFill>
                  <a:srgbClr val="000000"/>
                </a:solidFill>
              </a:rPr>
              <a:t>50</a:t>
            </a:r>
            <a:r>
              <a:rPr lang="en-US" sz="3600" dirty="0">
                <a:solidFill>
                  <a:srgbClr val="000000"/>
                </a:solidFill>
              </a:rPr>
              <a:t> cases of cervical cancer + </a:t>
            </a:r>
            <a:r>
              <a:rPr lang="en-US" sz="3600" u="sng" dirty="0">
                <a:solidFill>
                  <a:srgbClr val="000000"/>
                </a:solidFill>
              </a:rPr>
              <a:t>80</a:t>
            </a:r>
            <a:r>
              <a:rPr lang="en-US" sz="3600" dirty="0">
                <a:solidFill>
                  <a:srgbClr val="000000"/>
                </a:solidFill>
              </a:rPr>
              <a:t> cases of other cancers per year</a:t>
            </a:r>
          </a:p>
          <a:p>
            <a:pPr>
              <a:buClr>
                <a:srgbClr val="C1CD23"/>
              </a:buClr>
              <a:buFont typeface="Wingdings" panose="05000000000000000000" pitchFamily="2" charset="2"/>
              <a:buChar char="q"/>
            </a:pPr>
            <a:r>
              <a:rPr lang="en-US" sz="3600" dirty="0">
                <a:solidFill>
                  <a:srgbClr val="000000"/>
                </a:solidFill>
              </a:rPr>
              <a:t>   This is an additional </a:t>
            </a:r>
            <a:r>
              <a:rPr lang="en-US" sz="3600" u="sng" dirty="0">
                <a:solidFill>
                  <a:srgbClr val="000000"/>
                </a:solidFill>
              </a:rPr>
              <a:t>0.9%</a:t>
            </a:r>
            <a:r>
              <a:rPr lang="en-US" sz="3600" dirty="0">
                <a:solidFill>
                  <a:srgbClr val="000000"/>
                </a:solidFill>
              </a:rPr>
              <a:t> over vaccinating to age 26</a:t>
            </a:r>
          </a:p>
          <a:p>
            <a:pPr marL="914400" lvl="2" indent="0">
              <a:buClr>
                <a:srgbClr val="C1CD23"/>
              </a:buClr>
              <a:buNone/>
            </a:pPr>
            <a:r>
              <a:rPr lang="en-US" sz="2800" dirty="0">
                <a:solidFill>
                  <a:srgbClr val="000000"/>
                </a:solidFill>
              </a:rPr>
              <a:t>[Vaccinating to age 26 prevents about 1.3% additional cancers over vaccinating to age 21]</a:t>
            </a:r>
          </a:p>
          <a:p>
            <a:pPr marL="0" indent="0">
              <a:buClr>
                <a:srgbClr val="C1CD23"/>
              </a:buClr>
              <a:buNone/>
            </a:pPr>
            <a:endParaRPr lang="en-US" sz="3600" dirty="0">
              <a:solidFill>
                <a:srgbClr val="000000"/>
              </a:solidFill>
            </a:endParaRPr>
          </a:p>
          <a:p>
            <a:pPr>
              <a:buClr>
                <a:srgbClr val="C1CD23"/>
              </a:buClr>
              <a:buFont typeface="Wingdings" panose="05000000000000000000" pitchFamily="2" charset="2"/>
              <a:buChar char="v"/>
            </a:pPr>
            <a:endParaRPr lang="en-US" sz="3600" dirty="0">
              <a:solidFill>
                <a:srgbClr val="000000"/>
              </a:solidFill>
            </a:endParaRPr>
          </a:p>
          <a:p>
            <a:pPr marL="0" indent="0">
              <a:buClr>
                <a:srgbClr val="C1CD23"/>
              </a:buClr>
              <a:buNone/>
            </a:pPr>
            <a:endParaRPr lang="en-US" sz="3600" b="1" dirty="0"/>
          </a:p>
        </p:txBody>
      </p:sp>
      <p:pic>
        <p:nvPicPr>
          <p:cNvPr id="4" name="Picture 3">
            <a:extLst>
              <a:ext uri="{FF2B5EF4-FFF2-40B4-BE49-F238E27FC236}">
                <a16:creationId xmlns:a16="http://schemas.microsoft.com/office/drawing/2014/main" id="{22A976EB-4AF6-4792-9019-0F846D8F0EED}"/>
              </a:ext>
            </a:extLst>
          </p:cNvPr>
          <p:cNvPicPr>
            <a:picLocks noChangeAspect="1"/>
          </p:cNvPicPr>
          <p:nvPr/>
        </p:nvPicPr>
        <p:blipFill>
          <a:blip r:embed="rId3"/>
          <a:stretch>
            <a:fillRect/>
          </a:stretch>
        </p:blipFill>
        <p:spPr>
          <a:xfrm>
            <a:off x="10337180" y="6098354"/>
            <a:ext cx="1854820" cy="759645"/>
          </a:xfrm>
          <a:prstGeom prst="rect">
            <a:avLst/>
          </a:prstGeom>
        </p:spPr>
      </p:pic>
    </p:spTree>
    <p:extLst>
      <p:ext uri="{BB962C8B-B14F-4D97-AF65-F5344CB8AC3E}">
        <p14:creationId xmlns:p14="http://schemas.microsoft.com/office/powerpoint/2010/main" val="26274318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66CD3C2-215B-4449-A211-0F818DBF2777}"/>
              </a:ext>
            </a:extLst>
          </p:cNvPr>
          <p:cNvSpPr>
            <a:spLocks noGrp="1"/>
          </p:cNvSpPr>
          <p:nvPr>
            <p:ph idx="1"/>
          </p:nvPr>
        </p:nvSpPr>
        <p:spPr>
          <a:xfrm>
            <a:off x="0" y="71999"/>
            <a:ext cx="12192000" cy="4675534"/>
          </a:xfrm>
        </p:spPr>
        <p:txBody>
          <a:bodyPr>
            <a:noAutofit/>
          </a:bodyPr>
          <a:lstStyle/>
          <a:p>
            <a:pPr marL="0" indent="0">
              <a:buNone/>
            </a:pPr>
            <a:r>
              <a:rPr lang="en-US" sz="4600" b="1" dirty="0">
                <a:solidFill>
                  <a:srgbClr val="007481"/>
                </a:solidFill>
              </a:rPr>
              <a:t>Policy Options/Potential New Recommendation</a:t>
            </a:r>
          </a:p>
          <a:p>
            <a:pPr marL="0" indent="0">
              <a:buNone/>
            </a:pPr>
            <a:r>
              <a:rPr lang="en-US" sz="3600" dirty="0">
                <a:solidFill>
                  <a:srgbClr val="000000"/>
                </a:solidFill>
              </a:rPr>
              <a:t> </a:t>
            </a:r>
          </a:p>
          <a:p>
            <a:pPr>
              <a:buClr>
                <a:srgbClr val="C1CD23"/>
              </a:buClr>
              <a:buFont typeface="Wingdings" panose="05000000000000000000" pitchFamily="2" charset="2"/>
              <a:buChar char="q"/>
            </a:pPr>
            <a:r>
              <a:rPr lang="en-US" sz="3600" dirty="0">
                <a:solidFill>
                  <a:srgbClr val="000000"/>
                </a:solidFill>
              </a:rPr>
              <a:t>  Routine vaccination: no change</a:t>
            </a:r>
          </a:p>
          <a:p>
            <a:pPr>
              <a:buClr>
                <a:srgbClr val="C1CD23"/>
              </a:buClr>
              <a:buFont typeface="Wingdings" panose="05000000000000000000" pitchFamily="2" charset="2"/>
              <a:buChar char="q"/>
            </a:pPr>
            <a:r>
              <a:rPr lang="en-US" sz="3600" dirty="0">
                <a:solidFill>
                  <a:srgbClr val="000000"/>
                </a:solidFill>
              </a:rPr>
              <a:t>  Catch-up vaccination: no change OR harmonize male/female OR change age range of catch-up</a:t>
            </a:r>
          </a:p>
          <a:p>
            <a:pPr>
              <a:buClr>
                <a:srgbClr val="C1CD23"/>
              </a:buClr>
              <a:buFont typeface="Wingdings" panose="05000000000000000000" pitchFamily="2" charset="2"/>
              <a:buChar char="q"/>
            </a:pPr>
            <a:r>
              <a:rPr lang="en-US" sz="3600" dirty="0">
                <a:solidFill>
                  <a:srgbClr val="000000"/>
                </a:solidFill>
              </a:rPr>
              <a:t>  Individual decision-making for some group of mid-adults, e.g. 27-45, which would require:</a:t>
            </a:r>
          </a:p>
          <a:p>
            <a:pPr lvl="1">
              <a:buClr>
                <a:srgbClr val="C1CD23"/>
              </a:buClr>
              <a:buFont typeface="Wingdings" panose="05000000000000000000" pitchFamily="2" charset="2"/>
              <a:buChar char="Ø"/>
            </a:pPr>
            <a:r>
              <a:rPr lang="en-US" sz="3200" dirty="0">
                <a:solidFill>
                  <a:srgbClr val="000000"/>
                </a:solidFill>
              </a:rPr>
              <a:t>  Guidance on who might benefit</a:t>
            </a:r>
          </a:p>
          <a:p>
            <a:pPr lvl="1">
              <a:buClr>
                <a:srgbClr val="C1CD23"/>
              </a:buClr>
              <a:buFont typeface="Wingdings" panose="05000000000000000000" pitchFamily="2" charset="2"/>
              <a:buChar char="Ø"/>
            </a:pPr>
            <a:r>
              <a:rPr lang="en-US" sz="3200" dirty="0">
                <a:solidFill>
                  <a:srgbClr val="000000"/>
                </a:solidFill>
              </a:rPr>
              <a:t>  Communication about assessing risk, potential benefit, and lower effectiveness</a:t>
            </a:r>
          </a:p>
          <a:p>
            <a:pPr lvl="1">
              <a:buClr>
                <a:srgbClr val="C1CD23"/>
              </a:buClr>
              <a:buFont typeface="Wingdings" panose="05000000000000000000" pitchFamily="2" charset="2"/>
              <a:buChar char="Ø"/>
            </a:pPr>
            <a:r>
              <a:rPr lang="en-US" sz="3200" dirty="0">
                <a:solidFill>
                  <a:srgbClr val="000000"/>
                </a:solidFill>
              </a:rPr>
              <a:t>  Avoiding a return to risk assessment/messages about sex with  pre-teens and teens</a:t>
            </a:r>
          </a:p>
          <a:p>
            <a:pPr>
              <a:buClr>
                <a:srgbClr val="C1CD23"/>
              </a:buClr>
              <a:buFont typeface="Wingdings" panose="05000000000000000000" pitchFamily="2" charset="2"/>
              <a:buChar char="q"/>
            </a:pPr>
            <a:endParaRPr lang="en-US" sz="3600" dirty="0">
              <a:solidFill>
                <a:srgbClr val="000000"/>
              </a:solidFill>
            </a:endParaRPr>
          </a:p>
          <a:p>
            <a:pPr>
              <a:buClr>
                <a:srgbClr val="C1CD23"/>
              </a:buClr>
              <a:buFont typeface="Wingdings" panose="05000000000000000000" pitchFamily="2" charset="2"/>
              <a:buChar char="v"/>
            </a:pPr>
            <a:endParaRPr lang="en-US" sz="3600" dirty="0">
              <a:solidFill>
                <a:srgbClr val="000000"/>
              </a:solidFill>
            </a:endParaRPr>
          </a:p>
          <a:p>
            <a:pPr marL="0" indent="0">
              <a:buClr>
                <a:srgbClr val="C1CD23"/>
              </a:buClr>
              <a:buNone/>
            </a:pPr>
            <a:endParaRPr lang="en-US" sz="3600" b="1" dirty="0"/>
          </a:p>
        </p:txBody>
      </p:sp>
      <p:pic>
        <p:nvPicPr>
          <p:cNvPr id="4" name="Picture 3">
            <a:extLst>
              <a:ext uri="{FF2B5EF4-FFF2-40B4-BE49-F238E27FC236}">
                <a16:creationId xmlns:a16="http://schemas.microsoft.com/office/drawing/2014/main" id="{22A976EB-4AF6-4792-9019-0F846D8F0EED}"/>
              </a:ext>
            </a:extLst>
          </p:cNvPr>
          <p:cNvPicPr>
            <a:picLocks noChangeAspect="1"/>
          </p:cNvPicPr>
          <p:nvPr/>
        </p:nvPicPr>
        <p:blipFill>
          <a:blip r:embed="rId3"/>
          <a:stretch>
            <a:fillRect/>
          </a:stretch>
        </p:blipFill>
        <p:spPr>
          <a:xfrm>
            <a:off x="10337180" y="6098354"/>
            <a:ext cx="1854820" cy="759645"/>
          </a:xfrm>
          <a:prstGeom prst="rect">
            <a:avLst/>
          </a:prstGeom>
        </p:spPr>
      </p:pic>
    </p:spTree>
    <p:extLst>
      <p:ext uri="{BB962C8B-B14F-4D97-AF65-F5344CB8AC3E}">
        <p14:creationId xmlns:p14="http://schemas.microsoft.com/office/powerpoint/2010/main" val="38295771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AE22C9D-E315-4B34-A778-D7F4A58ACD7B}"/>
              </a:ext>
            </a:extLst>
          </p:cNvPr>
          <p:cNvPicPr>
            <a:picLocks noChangeAspect="1"/>
          </p:cNvPicPr>
          <p:nvPr/>
        </p:nvPicPr>
        <p:blipFill>
          <a:blip r:embed="rId3"/>
          <a:stretch>
            <a:fillRect/>
          </a:stretch>
        </p:blipFill>
        <p:spPr>
          <a:xfrm>
            <a:off x="10337180" y="6098354"/>
            <a:ext cx="1854820" cy="759645"/>
          </a:xfrm>
          <a:prstGeom prst="rect">
            <a:avLst/>
          </a:prstGeom>
        </p:spPr>
      </p:pic>
      <p:pic>
        <p:nvPicPr>
          <p:cNvPr id="8" name="Picture 7">
            <a:extLst>
              <a:ext uri="{FF2B5EF4-FFF2-40B4-BE49-F238E27FC236}">
                <a16:creationId xmlns:a16="http://schemas.microsoft.com/office/drawing/2014/main" id="{896E4C0D-E198-40F0-985C-6ED98BE7108C}"/>
              </a:ext>
            </a:extLst>
          </p:cNvPr>
          <p:cNvPicPr>
            <a:picLocks noChangeAspect="1"/>
          </p:cNvPicPr>
          <p:nvPr/>
        </p:nvPicPr>
        <p:blipFill>
          <a:blip r:embed="rId4"/>
          <a:stretch>
            <a:fillRect/>
          </a:stretch>
        </p:blipFill>
        <p:spPr>
          <a:xfrm>
            <a:off x="111513" y="245327"/>
            <a:ext cx="8094977" cy="5712182"/>
          </a:xfrm>
          <a:prstGeom prst="rect">
            <a:avLst/>
          </a:prstGeom>
        </p:spPr>
      </p:pic>
      <p:sp>
        <p:nvSpPr>
          <p:cNvPr id="10" name="TextBox 9">
            <a:extLst>
              <a:ext uri="{FF2B5EF4-FFF2-40B4-BE49-F238E27FC236}">
                <a16:creationId xmlns:a16="http://schemas.microsoft.com/office/drawing/2014/main" id="{4B795A8D-7543-4A68-A915-DD7C601EF9FE}"/>
              </a:ext>
            </a:extLst>
          </p:cNvPr>
          <p:cNvSpPr txBox="1"/>
          <p:nvPr/>
        </p:nvSpPr>
        <p:spPr>
          <a:xfrm>
            <a:off x="8206490" y="12680"/>
            <a:ext cx="3772829" cy="6832640"/>
          </a:xfrm>
          <a:prstGeom prst="rect">
            <a:avLst/>
          </a:prstGeom>
          <a:noFill/>
        </p:spPr>
        <p:txBody>
          <a:bodyPr wrap="square" rtlCol="0">
            <a:spAutoFit/>
          </a:bodyPr>
          <a:lstStyle/>
          <a:p>
            <a:r>
              <a:rPr lang="en-US" sz="2800" dirty="0">
                <a:hlinkClick r:id="rId5"/>
              </a:rPr>
              <a:t>In patients aged 27 to 45 years, their decision to be vaccinated should be individually based using shared decision making and clinical judgment based on those patients’ circumstances, preferences, and concerns. The vaccine is safe and is effective in preventing new infections with HPV in women aged 27-45 years.  </a:t>
            </a:r>
            <a:endParaRPr lang="en-US" sz="2800" dirty="0"/>
          </a:p>
          <a:p>
            <a:endParaRPr lang="en-US" dirty="0"/>
          </a:p>
        </p:txBody>
      </p:sp>
    </p:spTree>
    <p:extLst>
      <p:ext uri="{BB962C8B-B14F-4D97-AF65-F5344CB8AC3E}">
        <p14:creationId xmlns:p14="http://schemas.microsoft.com/office/powerpoint/2010/main" val="19179919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5400" b="1" dirty="0">
                <a:solidFill>
                  <a:srgbClr val="007481"/>
                </a:solidFill>
                <a:latin typeface="+mn-lt"/>
              </a:rPr>
              <a:t>People want to know…</a:t>
            </a:r>
          </a:p>
        </p:txBody>
      </p:sp>
      <p:sp>
        <p:nvSpPr>
          <p:cNvPr id="3" name="Content Placeholder 2"/>
          <p:cNvSpPr>
            <a:spLocks noGrp="1"/>
          </p:cNvSpPr>
          <p:nvPr>
            <p:ph idx="1"/>
          </p:nvPr>
        </p:nvSpPr>
        <p:spPr/>
        <p:txBody>
          <a:bodyPr>
            <a:normAutofit/>
          </a:bodyPr>
          <a:lstStyle/>
          <a:p>
            <a:pPr>
              <a:buClr>
                <a:srgbClr val="C1CD23"/>
              </a:buClr>
              <a:buFont typeface="Wingdings" panose="05000000000000000000" pitchFamily="2" charset="2"/>
              <a:buChar char="q"/>
            </a:pPr>
            <a:r>
              <a:rPr lang="en-US" sz="4500" dirty="0"/>
              <a:t> Is it safe?</a:t>
            </a:r>
          </a:p>
          <a:p>
            <a:pPr>
              <a:buClr>
                <a:srgbClr val="C1CD23"/>
              </a:buClr>
              <a:buFont typeface="Wingdings" panose="05000000000000000000" pitchFamily="2" charset="2"/>
              <a:buChar char="q"/>
            </a:pPr>
            <a:r>
              <a:rPr lang="en-US" sz="4500" dirty="0"/>
              <a:t> Does it work?</a:t>
            </a:r>
          </a:p>
          <a:p>
            <a:pPr>
              <a:buClr>
                <a:srgbClr val="C1CD23"/>
              </a:buClr>
              <a:buFont typeface="Wingdings" panose="05000000000000000000" pitchFamily="2" charset="2"/>
              <a:buChar char="q"/>
            </a:pPr>
            <a:r>
              <a:rPr lang="en-US" sz="4500" dirty="0"/>
              <a:t> Will my insurance pay for it?</a:t>
            </a:r>
          </a:p>
          <a:p>
            <a:endParaRPr lang="en-US" dirty="0"/>
          </a:p>
        </p:txBody>
      </p:sp>
      <p:pic>
        <p:nvPicPr>
          <p:cNvPr id="4" name="Picture 3">
            <a:extLst>
              <a:ext uri="{FF2B5EF4-FFF2-40B4-BE49-F238E27FC236}">
                <a16:creationId xmlns:a16="http://schemas.microsoft.com/office/drawing/2014/main" id="{2BC45258-B698-4DD7-98A0-9AF2E4BFF2DF}"/>
              </a:ext>
            </a:extLst>
          </p:cNvPr>
          <p:cNvPicPr>
            <a:picLocks noChangeAspect="1"/>
          </p:cNvPicPr>
          <p:nvPr/>
        </p:nvPicPr>
        <p:blipFill>
          <a:blip r:embed="rId2"/>
          <a:stretch>
            <a:fillRect/>
          </a:stretch>
        </p:blipFill>
        <p:spPr>
          <a:xfrm>
            <a:off x="10337180" y="6098354"/>
            <a:ext cx="1854820" cy="759645"/>
          </a:xfrm>
          <a:prstGeom prst="rect">
            <a:avLst/>
          </a:prstGeom>
        </p:spPr>
      </p:pic>
    </p:spTree>
    <p:extLst>
      <p:ext uri="{BB962C8B-B14F-4D97-AF65-F5344CB8AC3E}">
        <p14:creationId xmlns:p14="http://schemas.microsoft.com/office/powerpoint/2010/main" val="16046338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a:solidFill>
                  <a:srgbClr val="007481"/>
                </a:solidFill>
                <a:latin typeface="+mn-lt"/>
              </a:rPr>
              <a:t>HPV vaccination is safe for all ages</a:t>
            </a:r>
          </a:p>
        </p:txBody>
      </p:sp>
      <p:sp>
        <p:nvSpPr>
          <p:cNvPr id="7" name="TextBox 6"/>
          <p:cNvSpPr txBox="1"/>
          <p:nvPr/>
        </p:nvSpPr>
        <p:spPr>
          <a:xfrm>
            <a:off x="695940" y="6175244"/>
            <a:ext cx="3454344" cy="369332"/>
          </a:xfrm>
          <a:prstGeom prst="rect">
            <a:avLst/>
          </a:prstGeom>
          <a:noFill/>
        </p:spPr>
        <p:txBody>
          <a:bodyPr wrap="none" rtlCol="0">
            <a:spAutoFit/>
          </a:bodyPr>
          <a:lstStyle/>
          <a:p>
            <a:r>
              <a:rPr lang="en-US" dirty="0" err="1"/>
              <a:t>Castellsague</a:t>
            </a:r>
            <a:r>
              <a:rPr lang="en-US" dirty="0"/>
              <a:t> et al Br J Cancer, 2011</a:t>
            </a:r>
          </a:p>
        </p:txBody>
      </p:sp>
      <p:pic>
        <p:nvPicPr>
          <p:cNvPr id="6" name="Picture 5">
            <a:extLst>
              <a:ext uri="{FF2B5EF4-FFF2-40B4-BE49-F238E27FC236}">
                <a16:creationId xmlns:a16="http://schemas.microsoft.com/office/drawing/2014/main" id="{A75D8A21-5FB9-4ACB-B30F-5DFDE8ECA525}"/>
              </a:ext>
            </a:extLst>
          </p:cNvPr>
          <p:cNvPicPr>
            <a:picLocks noChangeAspect="1"/>
          </p:cNvPicPr>
          <p:nvPr/>
        </p:nvPicPr>
        <p:blipFill>
          <a:blip r:embed="rId2"/>
          <a:stretch>
            <a:fillRect/>
          </a:stretch>
        </p:blipFill>
        <p:spPr>
          <a:xfrm>
            <a:off x="10337180" y="6098354"/>
            <a:ext cx="1854820" cy="759645"/>
          </a:xfrm>
          <a:prstGeom prst="rect">
            <a:avLst/>
          </a:prstGeom>
        </p:spPr>
      </p:pic>
      <p:sp>
        <p:nvSpPr>
          <p:cNvPr id="3" name="Content Placeholder 2"/>
          <p:cNvSpPr>
            <a:spLocks noGrp="1"/>
          </p:cNvSpPr>
          <p:nvPr>
            <p:ph idx="1"/>
          </p:nvPr>
        </p:nvSpPr>
        <p:spPr/>
        <p:txBody>
          <a:bodyPr>
            <a:normAutofit/>
          </a:bodyPr>
          <a:lstStyle/>
          <a:p>
            <a:pPr>
              <a:buClr>
                <a:srgbClr val="C1CD23"/>
              </a:buClr>
              <a:buFont typeface="Wingdings" panose="05000000000000000000" pitchFamily="2" charset="2"/>
              <a:buChar char="q"/>
            </a:pPr>
            <a:r>
              <a:rPr lang="en-US" sz="3600" dirty="0"/>
              <a:t> Common side effects are a sore arm, and occasionally short-term fever or headache, similar to other vaccines</a:t>
            </a:r>
          </a:p>
          <a:p>
            <a:pPr>
              <a:buClr>
                <a:srgbClr val="C1CD23"/>
              </a:buClr>
              <a:buFont typeface="Wingdings" panose="05000000000000000000" pitchFamily="2" charset="2"/>
              <a:buChar char="q"/>
            </a:pPr>
            <a:endParaRPr lang="en-US" sz="3600" dirty="0"/>
          </a:p>
          <a:p>
            <a:pPr>
              <a:buClr>
                <a:srgbClr val="C1CD23"/>
              </a:buClr>
              <a:buFont typeface="Wingdings" panose="05000000000000000000" pitchFamily="2" charset="2"/>
              <a:buChar char="q"/>
            </a:pPr>
            <a:r>
              <a:rPr lang="en-US" sz="3600" dirty="0"/>
              <a:t> No serious side effects have been reported caused by the vaccine for kids or adults</a:t>
            </a:r>
          </a:p>
        </p:txBody>
      </p:sp>
    </p:spTree>
    <p:extLst>
      <p:ext uri="{BB962C8B-B14F-4D97-AF65-F5344CB8AC3E}">
        <p14:creationId xmlns:p14="http://schemas.microsoft.com/office/powerpoint/2010/main" val="28893643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a:solidFill>
                  <a:srgbClr val="007481"/>
                </a:solidFill>
                <a:latin typeface="+mn-lt"/>
              </a:rPr>
              <a:t>Does it work? </a:t>
            </a:r>
          </a:p>
        </p:txBody>
      </p:sp>
      <p:sp>
        <p:nvSpPr>
          <p:cNvPr id="3" name="Content Placeholder 2"/>
          <p:cNvSpPr>
            <a:spLocks noGrp="1"/>
          </p:cNvSpPr>
          <p:nvPr>
            <p:ph idx="1"/>
          </p:nvPr>
        </p:nvSpPr>
        <p:spPr/>
        <p:txBody>
          <a:bodyPr>
            <a:normAutofit/>
          </a:bodyPr>
          <a:lstStyle/>
          <a:p>
            <a:pPr>
              <a:buClr>
                <a:srgbClr val="C1CD23"/>
              </a:buClr>
              <a:buFont typeface="Wingdings" panose="05000000000000000000" pitchFamily="2" charset="2"/>
              <a:buChar char="q"/>
            </a:pPr>
            <a:r>
              <a:rPr lang="en-US" sz="4000" dirty="0"/>
              <a:t> Will it work for me?</a:t>
            </a:r>
          </a:p>
          <a:p>
            <a:pPr>
              <a:buClr>
                <a:srgbClr val="C1CD23"/>
              </a:buClr>
              <a:buFont typeface="Wingdings" panose="05000000000000000000" pitchFamily="2" charset="2"/>
              <a:buChar char="q"/>
            </a:pPr>
            <a:r>
              <a:rPr lang="en-US" sz="4000" dirty="0"/>
              <a:t> Will it work for my child?</a:t>
            </a:r>
          </a:p>
        </p:txBody>
      </p:sp>
      <p:pic>
        <p:nvPicPr>
          <p:cNvPr id="4" name="Picture 3">
            <a:extLst>
              <a:ext uri="{FF2B5EF4-FFF2-40B4-BE49-F238E27FC236}">
                <a16:creationId xmlns:a16="http://schemas.microsoft.com/office/drawing/2014/main" id="{703B0A4C-7F36-42C5-8707-873ABDE1D9F6}"/>
              </a:ext>
            </a:extLst>
          </p:cNvPr>
          <p:cNvPicPr>
            <a:picLocks noChangeAspect="1"/>
          </p:cNvPicPr>
          <p:nvPr/>
        </p:nvPicPr>
        <p:blipFill>
          <a:blip r:embed="rId2"/>
          <a:stretch>
            <a:fillRect/>
          </a:stretch>
        </p:blipFill>
        <p:spPr>
          <a:xfrm>
            <a:off x="10337180" y="6098354"/>
            <a:ext cx="1854820" cy="759645"/>
          </a:xfrm>
          <a:prstGeom prst="rect">
            <a:avLst/>
          </a:prstGeom>
        </p:spPr>
      </p:pic>
    </p:spTree>
    <p:extLst>
      <p:ext uri="{BB962C8B-B14F-4D97-AF65-F5344CB8AC3E}">
        <p14:creationId xmlns:p14="http://schemas.microsoft.com/office/powerpoint/2010/main" val="9194127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084" y="160335"/>
            <a:ext cx="11069848" cy="1764369"/>
          </a:xfrm>
        </p:spPr>
        <p:txBody>
          <a:bodyPr>
            <a:noAutofit/>
          </a:bodyPr>
          <a:lstStyle/>
          <a:p>
            <a:r>
              <a:rPr lang="en-US" sz="4000" b="1" dirty="0">
                <a:solidFill>
                  <a:srgbClr val="007481"/>
                </a:solidFill>
                <a:latin typeface="+mn-lt"/>
              </a:rPr>
              <a:t>HPV vaccination works REALLY WELL for kids</a:t>
            </a:r>
            <a:r>
              <a:rPr lang="is-IS" sz="4000" b="1" dirty="0">
                <a:solidFill>
                  <a:srgbClr val="007481"/>
                </a:solidFill>
                <a:latin typeface="+mn-lt"/>
              </a:rPr>
              <a:t>….</a:t>
            </a:r>
            <a:br>
              <a:rPr lang="is-IS" sz="4000" b="1" dirty="0">
                <a:solidFill>
                  <a:srgbClr val="007481"/>
                </a:solidFill>
                <a:latin typeface="+mn-lt"/>
              </a:rPr>
            </a:br>
            <a:r>
              <a:rPr lang="is-IS" sz="4000" b="1" dirty="0">
                <a:solidFill>
                  <a:srgbClr val="007481"/>
                </a:solidFill>
                <a:latin typeface="+mn-lt"/>
              </a:rPr>
              <a:t>.... </a:t>
            </a:r>
            <a:r>
              <a:rPr lang="en-US" sz="4000" b="1" dirty="0">
                <a:solidFill>
                  <a:srgbClr val="007481"/>
                </a:solidFill>
                <a:latin typeface="+mn-lt"/>
              </a:rPr>
              <a:t>B</a:t>
            </a:r>
            <a:r>
              <a:rPr lang="is-IS" sz="4000" b="1" dirty="0">
                <a:solidFill>
                  <a:srgbClr val="007481"/>
                </a:solidFill>
                <a:latin typeface="+mn-lt"/>
              </a:rPr>
              <a:t>ut less well after age 18</a:t>
            </a:r>
            <a:endParaRPr lang="en-US" sz="4000" b="1" dirty="0">
              <a:solidFill>
                <a:srgbClr val="007481"/>
              </a:solidFill>
              <a:latin typeface="+mn-lt"/>
            </a:endParaRPr>
          </a:p>
        </p:txBody>
      </p:sp>
      <p:graphicFrame>
        <p:nvGraphicFramePr>
          <p:cNvPr id="5" name="Content Placeholder 4"/>
          <p:cNvGraphicFramePr>
            <a:graphicFrameLocks noGrp="1"/>
          </p:cNvGraphicFramePr>
          <p:nvPr>
            <p:ph idx="1"/>
            <p:extLst/>
          </p:nvPr>
        </p:nvGraphicFramePr>
        <p:xfrm>
          <a:off x="609600" y="1600201"/>
          <a:ext cx="10972800" cy="4525963"/>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p:cNvSpPr txBox="1"/>
          <p:nvPr/>
        </p:nvSpPr>
        <p:spPr>
          <a:xfrm>
            <a:off x="469760" y="6262219"/>
            <a:ext cx="2345789" cy="369332"/>
          </a:xfrm>
          <a:prstGeom prst="rect">
            <a:avLst/>
          </a:prstGeom>
          <a:noFill/>
        </p:spPr>
        <p:txBody>
          <a:bodyPr wrap="none" rtlCol="0">
            <a:spAutoFit/>
          </a:bodyPr>
          <a:lstStyle/>
          <a:p>
            <a:r>
              <a:rPr lang="en-US" dirty="0"/>
              <a:t>Castle, </a:t>
            </a:r>
            <a:r>
              <a:rPr lang="en-US" dirty="0" err="1"/>
              <a:t>Prev</a:t>
            </a:r>
            <a:r>
              <a:rPr lang="en-US" dirty="0"/>
              <a:t> Med, 2018</a:t>
            </a:r>
          </a:p>
        </p:txBody>
      </p:sp>
      <p:pic>
        <p:nvPicPr>
          <p:cNvPr id="6" name="Picture 5">
            <a:extLst>
              <a:ext uri="{FF2B5EF4-FFF2-40B4-BE49-F238E27FC236}">
                <a16:creationId xmlns:a16="http://schemas.microsoft.com/office/drawing/2014/main" id="{78F2B6AF-76B9-44DC-9065-789F1920056B}"/>
              </a:ext>
            </a:extLst>
          </p:cNvPr>
          <p:cNvPicPr>
            <a:picLocks noChangeAspect="1"/>
          </p:cNvPicPr>
          <p:nvPr/>
        </p:nvPicPr>
        <p:blipFill>
          <a:blip r:embed="rId4"/>
          <a:stretch>
            <a:fillRect/>
          </a:stretch>
        </p:blipFill>
        <p:spPr>
          <a:xfrm>
            <a:off x="10337180" y="6098354"/>
            <a:ext cx="1854820" cy="759645"/>
          </a:xfrm>
          <a:prstGeom prst="rect">
            <a:avLst/>
          </a:prstGeom>
        </p:spPr>
      </p:pic>
      <p:sp>
        <p:nvSpPr>
          <p:cNvPr id="4" name="Down Arrow Callout 3"/>
          <p:cNvSpPr/>
          <p:nvPr/>
        </p:nvSpPr>
        <p:spPr>
          <a:xfrm>
            <a:off x="2440881" y="2658870"/>
            <a:ext cx="2817927" cy="2281866"/>
          </a:xfrm>
          <a:prstGeom prst="downArrowCallou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solidFill>
                  <a:schemeClr val="tx1"/>
                </a:solidFill>
              </a:rPr>
              <a:t>Extremely low risk of pre-cancer for kids vaccinated on time</a:t>
            </a:r>
          </a:p>
        </p:txBody>
      </p:sp>
    </p:spTree>
    <p:extLst>
      <p:ext uri="{BB962C8B-B14F-4D97-AF65-F5344CB8AC3E}">
        <p14:creationId xmlns:p14="http://schemas.microsoft.com/office/powerpoint/2010/main" val="4431247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normAutofit/>
          </a:bodyPr>
          <a:lstStyle/>
          <a:p>
            <a:r>
              <a:rPr lang="en-US" b="1" dirty="0">
                <a:solidFill>
                  <a:srgbClr val="007481"/>
                </a:solidFill>
                <a:latin typeface="+mn-lt"/>
              </a:rPr>
              <a:t>Not much cervical pre-cancer was prevented by vaccination in 27-45 year old women</a:t>
            </a:r>
          </a:p>
        </p:txBody>
      </p:sp>
      <p:graphicFrame>
        <p:nvGraphicFramePr>
          <p:cNvPr id="4" name="Content Placeholder 3"/>
          <p:cNvGraphicFramePr>
            <a:graphicFrameLocks noGrp="1"/>
          </p:cNvGraphicFramePr>
          <p:nvPr>
            <p:ph idx="1"/>
            <p:extLst/>
          </p:nvPr>
        </p:nvGraphicFramePr>
        <p:xfrm>
          <a:off x="838200" y="1825625"/>
          <a:ext cx="10515600" cy="4351338"/>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p:cNvSpPr txBox="1"/>
          <p:nvPr/>
        </p:nvSpPr>
        <p:spPr>
          <a:xfrm>
            <a:off x="1510056" y="3346498"/>
            <a:ext cx="2696767" cy="1477328"/>
          </a:xfrm>
          <a:prstGeom prst="rect">
            <a:avLst/>
          </a:prstGeom>
          <a:solidFill>
            <a:schemeClr val="bg1"/>
          </a:solidFill>
          <a:ln>
            <a:solidFill>
              <a:schemeClr val="tx1"/>
            </a:solidFill>
          </a:ln>
        </p:spPr>
        <p:txBody>
          <a:bodyPr wrap="square" rtlCol="0">
            <a:spAutoFit/>
          </a:bodyPr>
          <a:lstStyle/>
          <a:p>
            <a:r>
              <a:rPr lang="en-US" sz="3000" dirty="0"/>
              <a:t>Lower risk in women without any infection</a:t>
            </a:r>
          </a:p>
        </p:txBody>
      </p:sp>
      <p:sp>
        <p:nvSpPr>
          <p:cNvPr id="7" name="TextBox 6"/>
          <p:cNvSpPr txBox="1"/>
          <p:nvPr/>
        </p:nvSpPr>
        <p:spPr>
          <a:xfrm>
            <a:off x="3373575" y="1607357"/>
            <a:ext cx="4385648" cy="1477328"/>
          </a:xfrm>
          <a:prstGeom prst="rect">
            <a:avLst/>
          </a:prstGeom>
          <a:solidFill>
            <a:schemeClr val="bg1"/>
          </a:solidFill>
          <a:ln>
            <a:solidFill>
              <a:schemeClr val="tx1"/>
            </a:solidFill>
          </a:ln>
        </p:spPr>
        <p:txBody>
          <a:bodyPr wrap="square" rtlCol="0">
            <a:spAutoFit/>
          </a:bodyPr>
          <a:lstStyle/>
          <a:p>
            <a:r>
              <a:rPr lang="en-US" sz="3000" dirty="0"/>
              <a:t>No change for women with infection before vaccination (most people)</a:t>
            </a:r>
          </a:p>
        </p:txBody>
      </p:sp>
      <p:sp>
        <p:nvSpPr>
          <p:cNvPr id="8" name="TextBox 7"/>
          <p:cNvSpPr txBox="1"/>
          <p:nvPr/>
        </p:nvSpPr>
        <p:spPr>
          <a:xfrm>
            <a:off x="695940" y="6175244"/>
            <a:ext cx="3383972" cy="369332"/>
          </a:xfrm>
          <a:prstGeom prst="rect">
            <a:avLst/>
          </a:prstGeom>
          <a:noFill/>
        </p:spPr>
        <p:txBody>
          <a:bodyPr wrap="none" rtlCol="0">
            <a:spAutoFit/>
          </a:bodyPr>
          <a:lstStyle/>
          <a:p>
            <a:r>
              <a:rPr lang="en-US" dirty="0" err="1"/>
              <a:t>Castellague</a:t>
            </a:r>
            <a:r>
              <a:rPr lang="en-US" dirty="0"/>
              <a:t> et al Br J Cancer, 2011</a:t>
            </a:r>
          </a:p>
        </p:txBody>
      </p:sp>
      <p:pic>
        <p:nvPicPr>
          <p:cNvPr id="9" name="Picture 8">
            <a:extLst>
              <a:ext uri="{FF2B5EF4-FFF2-40B4-BE49-F238E27FC236}">
                <a16:creationId xmlns:a16="http://schemas.microsoft.com/office/drawing/2014/main" id="{E83251CE-765D-4BD5-A0B7-5E5285742217}"/>
              </a:ext>
            </a:extLst>
          </p:cNvPr>
          <p:cNvPicPr>
            <a:picLocks noChangeAspect="1"/>
          </p:cNvPicPr>
          <p:nvPr/>
        </p:nvPicPr>
        <p:blipFill>
          <a:blip r:embed="rId3"/>
          <a:stretch>
            <a:fillRect/>
          </a:stretch>
        </p:blipFill>
        <p:spPr>
          <a:xfrm>
            <a:off x="10337180" y="6098354"/>
            <a:ext cx="1854820" cy="759645"/>
          </a:xfrm>
          <a:prstGeom prst="rect">
            <a:avLst/>
          </a:prstGeom>
        </p:spPr>
      </p:pic>
    </p:spTree>
    <p:extLst>
      <p:ext uri="{BB962C8B-B14F-4D97-AF65-F5344CB8AC3E}">
        <p14:creationId xmlns:p14="http://schemas.microsoft.com/office/powerpoint/2010/main" val="12572607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924" y="365125"/>
            <a:ext cx="6682154" cy="1325563"/>
          </a:xfrm>
        </p:spPr>
        <p:txBody>
          <a:bodyPr/>
          <a:lstStyle/>
          <a:p>
            <a:r>
              <a:rPr lang="en-US" b="1" dirty="0">
                <a:solidFill>
                  <a:srgbClr val="007481"/>
                </a:solidFill>
                <a:latin typeface="+mn-lt"/>
              </a:rPr>
              <a:t>Who is most likely to benefit?</a:t>
            </a:r>
          </a:p>
        </p:txBody>
      </p:sp>
      <p:sp>
        <p:nvSpPr>
          <p:cNvPr id="3" name="Content Placeholder 2"/>
          <p:cNvSpPr>
            <a:spLocks noGrp="1"/>
          </p:cNvSpPr>
          <p:nvPr>
            <p:ph idx="1"/>
          </p:nvPr>
        </p:nvSpPr>
        <p:spPr>
          <a:xfrm>
            <a:off x="434898" y="2383186"/>
            <a:ext cx="4939989" cy="4351338"/>
          </a:xfrm>
        </p:spPr>
        <p:txBody>
          <a:bodyPr>
            <a:normAutofit/>
          </a:bodyPr>
          <a:lstStyle/>
          <a:p>
            <a:pPr marL="742950" indent="-742950">
              <a:buAutoNum type="arabicParenR"/>
            </a:pPr>
            <a:r>
              <a:rPr lang="en-US" sz="4000" dirty="0"/>
              <a:t>Kids</a:t>
            </a:r>
          </a:p>
          <a:p>
            <a:pPr marL="742950" indent="-742950">
              <a:buAutoNum type="arabicParenR"/>
            </a:pPr>
            <a:r>
              <a:rPr lang="en-US" sz="4000" dirty="0"/>
              <a:t>Adults whose HPV risk approximates those of 11-12 year olds</a:t>
            </a:r>
          </a:p>
        </p:txBody>
      </p:sp>
      <p:pic>
        <p:nvPicPr>
          <p:cNvPr id="4" name="Picture 3"/>
          <p:cNvPicPr>
            <a:picLocks noChangeAspect="1"/>
          </p:cNvPicPr>
          <p:nvPr/>
        </p:nvPicPr>
        <p:blipFill>
          <a:blip r:embed="rId2"/>
          <a:stretch>
            <a:fillRect/>
          </a:stretch>
        </p:blipFill>
        <p:spPr>
          <a:xfrm>
            <a:off x="6076462" y="0"/>
            <a:ext cx="6115538" cy="6858000"/>
          </a:xfrm>
          <a:prstGeom prst="rect">
            <a:avLst/>
          </a:prstGeom>
        </p:spPr>
      </p:pic>
    </p:spTree>
    <p:extLst>
      <p:ext uri="{BB962C8B-B14F-4D97-AF65-F5344CB8AC3E}">
        <p14:creationId xmlns:p14="http://schemas.microsoft.com/office/powerpoint/2010/main" val="29138911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66CD3C2-215B-4449-A211-0F818DBF2777}"/>
              </a:ext>
            </a:extLst>
          </p:cNvPr>
          <p:cNvSpPr>
            <a:spLocks noGrp="1"/>
          </p:cNvSpPr>
          <p:nvPr>
            <p:ph idx="1"/>
          </p:nvPr>
        </p:nvSpPr>
        <p:spPr>
          <a:xfrm>
            <a:off x="3256155" y="1045041"/>
            <a:ext cx="8441473" cy="4351338"/>
          </a:xfrm>
        </p:spPr>
        <p:txBody>
          <a:bodyPr>
            <a:noAutofit/>
          </a:bodyPr>
          <a:lstStyle/>
          <a:p>
            <a:pPr marL="0" indent="0">
              <a:buNone/>
            </a:pPr>
            <a:r>
              <a:rPr lang="en-US" sz="4800" b="1" dirty="0"/>
              <a:t>FDA: Approves vaccines</a:t>
            </a:r>
          </a:p>
          <a:p>
            <a:pPr marL="0" indent="0">
              <a:buNone/>
            </a:pPr>
            <a:endParaRPr lang="en-US" sz="4800" b="1" dirty="0"/>
          </a:p>
          <a:p>
            <a:pPr marL="0" indent="0">
              <a:buNone/>
            </a:pPr>
            <a:endParaRPr lang="en-US" sz="4800" b="1" dirty="0"/>
          </a:p>
          <a:p>
            <a:pPr marL="0" indent="0">
              <a:buNone/>
            </a:pPr>
            <a:r>
              <a:rPr lang="en-US" sz="4800" b="1" dirty="0"/>
              <a:t>ACIP: Recommends vaccination</a:t>
            </a:r>
          </a:p>
          <a:p>
            <a:pPr marL="0" indent="0">
              <a:buNone/>
            </a:pPr>
            <a:endParaRPr lang="en-US" sz="4800" b="1" dirty="0">
              <a:solidFill>
                <a:srgbClr val="007481"/>
              </a:solidFill>
            </a:endParaRPr>
          </a:p>
        </p:txBody>
      </p:sp>
      <p:pic>
        <p:nvPicPr>
          <p:cNvPr id="6" name="Picture 5">
            <a:extLst>
              <a:ext uri="{FF2B5EF4-FFF2-40B4-BE49-F238E27FC236}">
                <a16:creationId xmlns:a16="http://schemas.microsoft.com/office/drawing/2014/main" id="{6B3B68C9-C8A8-44BE-9D1A-C19FA6C7BFDA}"/>
              </a:ext>
            </a:extLst>
          </p:cNvPr>
          <p:cNvPicPr>
            <a:picLocks noChangeAspect="1"/>
          </p:cNvPicPr>
          <p:nvPr/>
        </p:nvPicPr>
        <p:blipFill>
          <a:blip r:embed="rId3"/>
          <a:stretch>
            <a:fillRect/>
          </a:stretch>
        </p:blipFill>
        <p:spPr>
          <a:xfrm>
            <a:off x="1628192" y="894752"/>
            <a:ext cx="1036947" cy="1059392"/>
          </a:xfrm>
          <a:prstGeom prst="rect">
            <a:avLst/>
          </a:prstGeom>
        </p:spPr>
      </p:pic>
      <p:pic>
        <p:nvPicPr>
          <p:cNvPr id="9" name="Picture 8">
            <a:extLst>
              <a:ext uri="{FF2B5EF4-FFF2-40B4-BE49-F238E27FC236}">
                <a16:creationId xmlns:a16="http://schemas.microsoft.com/office/drawing/2014/main" id="{1796282B-EA6B-4F31-8EE3-81453934F5EA}"/>
              </a:ext>
            </a:extLst>
          </p:cNvPr>
          <p:cNvPicPr>
            <a:picLocks noChangeAspect="1"/>
          </p:cNvPicPr>
          <p:nvPr/>
        </p:nvPicPr>
        <p:blipFill>
          <a:blip r:embed="rId4"/>
          <a:stretch>
            <a:fillRect/>
          </a:stretch>
        </p:blipFill>
        <p:spPr>
          <a:xfrm>
            <a:off x="10337180" y="6098354"/>
            <a:ext cx="1854820" cy="759645"/>
          </a:xfrm>
          <a:prstGeom prst="rect">
            <a:avLst/>
          </a:prstGeom>
        </p:spPr>
      </p:pic>
      <p:pic>
        <p:nvPicPr>
          <p:cNvPr id="8" name="Picture 7">
            <a:extLst>
              <a:ext uri="{FF2B5EF4-FFF2-40B4-BE49-F238E27FC236}">
                <a16:creationId xmlns:a16="http://schemas.microsoft.com/office/drawing/2014/main" id="{EE7ECF54-E18E-420A-BBFD-A497E79FC60C}"/>
              </a:ext>
            </a:extLst>
          </p:cNvPr>
          <p:cNvPicPr>
            <a:picLocks noChangeAspect="1"/>
          </p:cNvPicPr>
          <p:nvPr/>
        </p:nvPicPr>
        <p:blipFill>
          <a:blip r:embed="rId5"/>
          <a:stretch>
            <a:fillRect/>
          </a:stretch>
        </p:blipFill>
        <p:spPr>
          <a:xfrm>
            <a:off x="1412223" y="3066585"/>
            <a:ext cx="1468884" cy="1112450"/>
          </a:xfrm>
          <a:prstGeom prst="rect">
            <a:avLst/>
          </a:prstGeom>
        </p:spPr>
      </p:pic>
    </p:spTree>
    <p:extLst>
      <p:ext uri="{BB962C8B-B14F-4D97-AF65-F5344CB8AC3E}">
        <p14:creationId xmlns:p14="http://schemas.microsoft.com/office/powerpoint/2010/main" val="4116947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Should you vaccinate the whole family?</a:t>
            </a:r>
          </a:p>
        </p:txBody>
      </p:sp>
      <p:pic>
        <p:nvPicPr>
          <p:cNvPr id="9" name="Picture 8"/>
          <p:cNvPicPr>
            <a:picLocks noChangeAspect="1"/>
          </p:cNvPicPr>
          <p:nvPr/>
        </p:nvPicPr>
        <p:blipFill rotWithShape="1">
          <a:blip r:embed="rId3"/>
          <a:srcRect l="31759" r="8762"/>
          <a:stretch/>
        </p:blipFill>
        <p:spPr>
          <a:xfrm>
            <a:off x="3611709" y="3617823"/>
            <a:ext cx="4187201" cy="3072901"/>
          </a:xfrm>
          <a:prstGeom prst="rect">
            <a:avLst/>
          </a:prstGeom>
        </p:spPr>
      </p:pic>
      <p:pic>
        <p:nvPicPr>
          <p:cNvPr id="10" name="Picture 9"/>
          <p:cNvPicPr>
            <a:picLocks noChangeAspect="1"/>
          </p:cNvPicPr>
          <p:nvPr/>
        </p:nvPicPr>
        <p:blipFill rotWithShape="1">
          <a:blip r:embed="rId4"/>
          <a:srcRect l="26627" r="20454" b="36193"/>
          <a:stretch/>
        </p:blipFill>
        <p:spPr>
          <a:xfrm>
            <a:off x="7779067" y="3604254"/>
            <a:ext cx="4167357" cy="3086470"/>
          </a:xfrm>
          <a:prstGeom prst="rect">
            <a:avLst/>
          </a:prstGeom>
        </p:spPr>
      </p:pic>
      <p:sp>
        <p:nvSpPr>
          <p:cNvPr id="11" name="TextBox 10"/>
          <p:cNvSpPr txBox="1"/>
          <p:nvPr/>
        </p:nvSpPr>
        <p:spPr>
          <a:xfrm>
            <a:off x="337356" y="1044552"/>
            <a:ext cx="3274352" cy="2554545"/>
          </a:xfrm>
          <a:prstGeom prst="rect">
            <a:avLst/>
          </a:prstGeom>
          <a:noFill/>
          <a:ln>
            <a:solidFill>
              <a:schemeClr val="tx1"/>
            </a:solidFill>
          </a:ln>
        </p:spPr>
        <p:txBody>
          <a:bodyPr wrap="square" rtlCol="0">
            <a:spAutoFit/>
          </a:bodyPr>
          <a:lstStyle/>
          <a:p>
            <a:r>
              <a:rPr lang="en-US" sz="3200" dirty="0">
                <a:solidFill>
                  <a:srgbClr val="007481"/>
                </a:solidFill>
              </a:rPr>
              <a:t>Kids should all be</a:t>
            </a:r>
          </a:p>
          <a:p>
            <a:r>
              <a:rPr lang="en-US" sz="3200" dirty="0">
                <a:solidFill>
                  <a:srgbClr val="007481"/>
                </a:solidFill>
              </a:rPr>
              <a:t>Vaccinated. </a:t>
            </a:r>
          </a:p>
          <a:p>
            <a:r>
              <a:rPr lang="en-US" sz="3200" dirty="0">
                <a:solidFill>
                  <a:srgbClr val="007481"/>
                </a:solidFill>
              </a:rPr>
              <a:t>Clear evidence of benefit.</a:t>
            </a:r>
          </a:p>
          <a:p>
            <a:r>
              <a:rPr lang="en-US" sz="3200" dirty="0">
                <a:solidFill>
                  <a:srgbClr val="007481"/>
                </a:solidFill>
              </a:rPr>
              <a:t>Vaccine is safe.</a:t>
            </a:r>
          </a:p>
        </p:txBody>
      </p:sp>
      <p:sp>
        <p:nvSpPr>
          <p:cNvPr id="12" name="TextBox 11"/>
          <p:cNvSpPr txBox="1"/>
          <p:nvPr/>
        </p:nvSpPr>
        <p:spPr>
          <a:xfrm>
            <a:off x="3704575" y="1045305"/>
            <a:ext cx="8083091" cy="2062103"/>
          </a:xfrm>
          <a:prstGeom prst="rect">
            <a:avLst/>
          </a:prstGeom>
          <a:noFill/>
          <a:ln>
            <a:solidFill>
              <a:schemeClr val="tx1"/>
            </a:solidFill>
          </a:ln>
        </p:spPr>
        <p:txBody>
          <a:bodyPr wrap="square" rtlCol="0">
            <a:spAutoFit/>
          </a:bodyPr>
          <a:lstStyle/>
          <a:p>
            <a:r>
              <a:rPr lang="en-US" sz="3200" dirty="0">
                <a:solidFill>
                  <a:srgbClr val="C00000"/>
                </a:solidFill>
              </a:rPr>
              <a:t>Mom and dad can be vaccinated.</a:t>
            </a:r>
          </a:p>
          <a:p>
            <a:r>
              <a:rPr lang="en-US" sz="3200" dirty="0">
                <a:solidFill>
                  <a:srgbClr val="C00000"/>
                </a:solidFill>
              </a:rPr>
              <a:t>Possible benefit for HPV types they don’t have now but may be exposed to in the future.</a:t>
            </a:r>
          </a:p>
          <a:p>
            <a:r>
              <a:rPr lang="en-US" sz="3200" dirty="0">
                <a:solidFill>
                  <a:srgbClr val="C00000"/>
                </a:solidFill>
              </a:rPr>
              <a:t>Vaccine is safe.</a:t>
            </a:r>
          </a:p>
        </p:txBody>
      </p:sp>
      <p:pic>
        <p:nvPicPr>
          <p:cNvPr id="14" name="Picture 13"/>
          <p:cNvPicPr>
            <a:picLocks noChangeAspect="1"/>
          </p:cNvPicPr>
          <p:nvPr/>
        </p:nvPicPr>
        <p:blipFill rotWithShape="1">
          <a:blip r:embed="rId5"/>
          <a:srcRect l="47979"/>
          <a:stretch/>
        </p:blipFill>
        <p:spPr>
          <a:xfrm>
            <a:off x="337356" y="3612790"/>
            <a:ext cx="3274353" cy="3086471"/>
          </a:xfrm>
          <a:prstGeom prst="rect">
            <a:avLst/>
          </a:prstGeom>
        </p:spPr>
      </p:pic>
    </p:spTree>
    <p:extLst>
      <p:ext uri="{BB962C8B-B14F-4D97-AF65-F5344CB8AC3E}">
        <p14:creationId xmlns:p14="http://schemas.microsoft.com/office/powerpoint/2010/main" val="38354389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66CD3C2-215B-4449-A211-0F818DBF2777}"/>
              </a:ext>
            </a:extLst>
          </p:cNvPr>
          <p:cNvSpPr>
            <a:spLocks noGrp="1"/>
          </p:cNvSpPr>
          <p:nvPr>
            <p:ph idx="1"/>
          </p:nvPr>
        </p:nvSpPr>
        <p:spPr>
          <a:xfrm>
            <a:off x="265771" y="866621"/>
            <a:ext cx="11926229" cy="4675534"/>
          </a:xfrm>
        </p:spPr>
        <p:txBody>
          <a:bodyPr>
            <a:noAutofit/>
          </a:bodyPr>
          <a:lstStyle/>
          <a:p>
            <a:pPr marL="0" indent="0">
              <a:buNone/>
            </a:pPr>
            <a:r>
              <a:rPr lang="en-US" sz="4600" b="1" dirty="0">
                <a:solidFill>
                  <a:srgbClr val="007481"/>
                </a:solidFill>
              </a:rPr>
              <a:t>Will insurance cover vaccination for ages 27-45?</a:t>
            </a:r>
          </a:p>
          <a:p>
            <a:pPr>
              <a:buFontTx/>
              <a:buChar char="-"/>
            </a:pPr>
            <a:endParaRPr lang="en-US" sz="3400" dirty="0"/>
          </a:p>
          <a:p>
            <a:pPr>
              <a:buClr>
                <a:srgbClr val="C1CD23"/>
              </a:buClr>
              <a:buFont typeface="Wingdings" panose="05000000000000000000" pitchFamily="2" charset="2"/>
              <a:buChar char="q"/>
            </a:pPr>
            <a:r>
              <a:rPr lang="en-US" sz="3400" dirty="0"/>
              <a:t>  It is probably NOT covered right now</a:t>
            </a:r>
          </a:p>
          <a:p>
            <a:pPr>
              <a:buClr>
                <a:srgbClr val="C1CD23"/>
              </a:buClr>
              <a:buFont typeface="Wingdings" panose="05000000000000000000" pitchFamily="2" charset="2"/>
              <a:buChar char="q"/>
            </a:pPr>
            <a:r>
              <a:rPr lang="en-US" sz="3400" dirty="0"/>
              <a:t>  Coverage will depend on ACIP vote</a:t>
            </a:r>
          </a:p>
          <a:p>
            <a:pPr marL="914400" lvl="2" indent="0">
              <a:buClr>
                <a:srgbClr val="C1CD23"/>
              </a:buClr>
              <a:buNone/>
            </a:pPr>
            <a:r>
              <a:rPr lang="en-US" sz="2600" dirty="0"/>
              <a:t>Coverage may be delayed until publication of a new recommendation</a:t>
            </a:r>
          </a:p>
          <a:p>
            <a:pPr>
              <a:buClr>
                <a:srgbClr val="C1CD23"/>
              </a:buClr>
              <a:buFont typeface="Wingdings" panose="05000000000000000000" pitchFamily="2" charset="2"/>
              <a:buChar char="q"/>
            </a:pPr>
            <a:r>
              <a:rPr lang="en-US" sz="3400" dirty="0"/>
              <a:t>  If Category B recommendation (individual decision-making), ACA mandates insurance coverage, though some issues can persist</a:t>
            </a:r>
          </a:p>
          <a:p>
            <a:pPr>
              <a:buClr>
                <a:srgbClr val="C1CD23"/>
              </a:buClr>
              <a:buFont typeface="Wingdings" panose="05000000000000000000" pitchFamily="2" charset="2"/>
              <a:buChar char="q"/>
            </a:pPr>
            <a:endParaRPr lang="en-US" sz="3600" dirty="0">
              <a:solidFill>
                <a:srgbClr val="000000"/>
              </a:solidFill>
            </a:endParaRPr>
          </a:p>
          <a:p>
            <a:pPr marL="0" indent="0">
              <a:buClr>
                <a:srgbClr val="C1CD23"/>
              </a:buClr>
              <a:buNone/>
            </a:pPr>
            <a:endParaRPr lang="en-US" sz="3600" dirty="0">
              <a:solidFill>
                <a:srgbClr val="000000"/>
              </a:solidFill>
            </a:endParaRPr>
          </a:p>
          <a:p>
            <a:pPr>
              <a:buClr>
                <a:srgbClr val="C1CD23"/>
              </a:buClr>
              <a:buFont typeface="Wingdings" panose="05000000000000000000" pitchFamily="2" charset="2"/>
              <a:buChar char="q"/>
            </a:pPr>
            <a:endParaRPr lang="en-US" sz="3600" dirty="0">
              <a:solidFill>
                <a:srgbClr val="000000"/>
              </a:solidFill>
            </a:endParaRPr>
          </a:p>
          <a:p>
            <a:pPr>
              <a:buClr>
                <a:srgbClr val="C1CD23"/>
              </a:buClr>
              <a:buFont typeface="Wingdings" panose="05000000000000000000" pitchFamily="2" charset="2"/>
              <a:buChar char="v"/>
            </a:pPr>
            <a:endParaRPr lang="en-US" sz="3600" dirty="0">
              <a:solidFill>
                <a:srgbClr val="000000"/>
              </a:solidFill>
            </a:endParaRPr>
          </a:p>
          <a:p>
            <a:pPr marL="0" indent="0">
              <a:buClr>
                <a:srgbClr val="C1CD23"/>
              </a:buClr>
              <a:buNone/>
            </a:pPr>
            <a:endParaRPr lang="en-US" sz="3600" b="1" dirty="0"/>
          </a:p>
        </p:txBody>
      </p:sp>
      <p:pic>
        <p:nvPicPr>
          <p:cNvPr id="4" name="Picture 3">
            <a:extLst>
              <a:ext uri="{FF2B5EF4-FFF2-40B4-BE49-F238E27FC236}">
                <a16:creationId xmlns:a16="http://schemas.microsoft.com/office/drawing/2014/main" id="{22A976EB-4AF6-4792-9019-0F846D8F0EED}"/>
              </a:ext>
            </a:extLst>
          </p:cNvPr>
          <p:cNvPicPr>
            <a:picLocks noChangeAspect="1"/>
          </p:cNvPicPr>
          <p:nvPr/>
        </p:nvPicPr>
        <p:blipFill>
          <a:blip r:embed="rId3"/>
          <a:stretch>
            <a:fillRect/>
          </a:stretch>
        </p:blipFill>
        <p:spPr>
          <a:xfrm>
            <a:off x="10337180" y="6098354"/>
            <a:ext cx="1854820" cy="759645"/>
          </a:xfrm>
          <a:prstGeom prst="rect">
            <a:avLst/>
          </a:prstGeom>
        </p:spPr>
      </p:pic>
    </p:spTree>
    <p:extLst>
      <p:ext uri="{BB962C8B-B14F-4D97-AF65-F5344CB8AC3E}">
        <p14:creationId xmlns:p14="http://schemas.microsoft.com/office/powerpoint/2010/main" val="39242363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800" b="1" dirty="0">
                <a:solidFill>
                  <a:srgbClr val="007481"/>
                </a:solidFill>
                <a:latin typeface="+mn-lt"/>
              </a:rPr>
              <a:t>In summary</a:t>
            </a:r>
          </a:p>
        </p:txBody>
      </p:sp>
      <p:sp>
        <p:nvSpPr>
          <p:cNvPr id="3" name="Content Placeholder 2"/>
          <p:cNvSpPr>
            <a:spLocks noGrp="1"/>
          </p:cNvSpPr>
          <p:nvPr>
            <p:ph idx="1"/>
          </p:nvPr>
        </p:nvSpPr>
        <p:spPr/>
        <p:txBody>
          <a:bodyPr>
            <a:normAutofit lnSpcReduction="10000"/>
          </a:bodyPr>
          <a:lstStyle/>
          <a:p>
            <a:pPr>
              <a:buClr>
                <a:srgbClr val="C1CD23"/>
              </a:buClr>
              <a:buFont typeface="Wingdings" panose="05000000000000000000" pitchFamily="2" charset="2"/>
              <a:buChar char="q"/>
            </a:pPr>
            <a:r>
              <a:rPr lang="en-US" sz="4500" dirty="0">
                <a:solidFill>
                  <a:srgbClr val="007481"/>
                </a:solidFill>
              </a:rPr>
              <a:t> Vaccination of kids is </a:t>
            </a:r>
            <a:r>
              <a:rPr lang="en-US" sz="4500" b="1" dirty="0">
                <a:solidFill>
                  <a:srgbClr val="007481"/>
                </a:solidFill>
              </a:rPr>
              <a:t>MOST IMPORTANT </a:t>
            </a:r>
            <a:r>
              <a:rPr lang="en-US" sz="4500" dirty="0">
                <a:solidFill>
                  <a:srgbClr val="007481"/>
                </a:solidFill>
              </a:rPr>
              <a:t>and will prevent many cancers</a:t>
            </a:r>
          </a:p>
          <a:p>
            <a:pPr lvl="1">
              <a:buClr>
                <a:srgbClr val="C1CD23"/>
              </a:buClr>
              <a:buFont typeface="Wingdings" panose="05000000000000000000" pitchFamily="2" charset="2"/>
              <a:buChar char="Ø"/>
            </a:pPr>
            <a:r>
              <a:rPr lang="en-US" sz="4500" dirty="0">
                <a:solidFill>
                  <a:srgbClr val="007481"/>
                </a:solidFill>
              </a:rPr>
              <a:t> Clear evidence of prevention of pre-cancers and cancers</a:t>
            </a:r>
          </a:p>
          <a:p>
            <a:pPr>
              <a:buClr>
                <a:srgbClr val="C1CD23"/>
              </a:buClr>
              <a:buFont typeface="Wingdings" panose="05000000000000000000" pitchFamily="2" charset="2"/>
              <a:buChar char="q"/>
            </a:pPr>
            <a:r>
              <a:rPr lang="en-US" sz="4500" dirty="0">
                <a:solidFill>
                  <a:srgbClr val="C00000"/>
                </a:solidFill>
              </a:rPr>
              <a:t> Vaccination of adults is an </a:t>
            </a:r>
            <a:r>
              <a:rPr lang="en-US" sz="4500" b="1" dirty="0">
                <a:solidFill>
                  <a:srgbClr val="C00000"/>
                </a:solidFill>
              </a:rPr>
              <a:t>INDIVIDUAL DECISION </a:t>
            </a:r>
            <a:r>
              <a:rPr lang="en-US" sz="4500" dirty="0">
                <a:solidFill>
                  <a:srgbClr val="C00000"/>
                </a:solidFill>
              </a:rPr>
              <a:t>(pending ACIP recommendation)</a:t>
            </a:r>
            <a:endParaRPr lang="en-US" sz="4500" b="1" dirty="0">
              <a:solidFill>
                <a:srgbClr val="C00000"/>
              </a:solidFill>
            </a:endParaRPr>
          </a:p>
          <a:p>
            <a:pPr lvl="1">
              <a:buClr>
                <a:srgbClr val="C1CD23"/>
              </a:buClr>
              <a:buFont typeface="Wingdings" panose="05000000000000000000" pitchFamily="2" charset="2"/>
              <a:buChar char="Ø"/>
            </a:pPr>
            <a:r>
              <a:rPr lang="en-US" sz="4500" dirty="0">
                <a:solidFill>
                  <a:srgbClr val="C00000"/>
                </a:solidFill>
              </a:rPr>
              <a:t> Limited evidence of benefit</a:t>
            </a:r>
          </a:p>
          <a:p>
            <a:pPr marL="457200" lvl="1" indent="0">
              <a:buNone/>
            </a:pPr>
            <a:endParaRPr lang="en-US" dirty="0"/>
          </a:p>
        </p:txBody>
      </p:sp>
      <p:pic>
        <p:nvPicPr>
          <p:cNvPr id="4" name="Picture 3">
            <a:extLst>
              <a:ext uri="{FF2B5EF4-FFF2-40B4-BE49-F238E27FC236}">
                <a16:creationId xmlns:a16="http://schemas.microsoft.com/office/drawing/2014/main" id="{ABD57F4F-0C0F-43D6-AAA1-197880E4BCE9}"/>
              </a:ext>
            </a:extLst>
          </p:cNvPr>
          <p:cNvPicPr>
            <a:picLocks noChangeAspect="1"/>
          </p:cNvPicPr>
          <p:nvPr/>
        </p:nvPicPr>
        <p:blipFill>
          <a:blip r:embed="rId2"/>
          <a:stretch>
            <a:fillRect/>
          </a:stretch>
        </p:blipFill>
        <p:spPr>
          <a:xfrm>
            <a:off x="10337180" y="6098354"/>
            <a:ext cx="1854820" cy="759645"/>
          </a:xfrm>
          <a:prstGeom prst="rect">
            <a:avLst/>
          </a:prstGeom>
        </p:spPr>
      </p:pic>
    </p:spTree>
    <p:extLst>
      <p:ext uri="{BB962C8B-B14F-4D97-AF65-F5344CB8AC3E}">
        <p14:creationId xmlns:p14="http://schemas.microsoft.com/office/powerpoint/2010/main" val="25063354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66CD3C2-215B-4449-A211-0F818DBF2777}"/>
              </a:ext>
            </a:extLst>
          </p:cNvPr>
          <p:cNvSpPr>
            <a:spLocks noGrp="1"/>
          </p:cNvSpPr>
          <p:nvPr>
            <p:ph idx="1"/>
          </p:nvPr>
        </p:nvSpPr>
        <p:spPr>
          <a:xfrm>
            <a:off x="0" y="2182465"/>
            <a:ext cx="11926229" cy="4675534"/>
          </a:xfrm>
        </p:spPr>
        <p:txBody>
          <a:bodyPr>
            <a:noAutofit/>
          </a:bodyPr>
          <a:lstStyle/>
          <a:p>
            <a:pPr marL="0" indent="0" algn="ctr">
              <a:buNone/>
            </a:pPr>
            <a:r>
              <a:rPr lang="en-US" sz="4800" b="1" dirty="0">
                <a:solidFill>
                  <a:srgbClr val="007481"/>
                </a:solidFill>
              </a:rPr>
              <a:t>Other questions?</a:t>
            </a:r>
          </a:p>
          <a:p>
            <a:pPr marL="0" indent="0">
              <a:buNone/>
            </a:pPr>
            <a:r>
              <a:rPr lang="en-US" sz="3600" dirty="0">
                <a:solidFill>
                  <a:srgbClr val="000000"/>
                </a:solidFill>
              </a:rPr>
              <a:t> </a:t>
            </a:r>
          </a:p>
          <a:p>
            <a:pPr marL="0" indent="0">
              <a:buClr>
                <a:srgbClr val="C1CD23"/>
              </a:buClr>
              <a:buNone/>
            </a:pPr>
            <a:endParaRPr lang="en-US" sz="3600" dirty="0">
              <a:solidFill>
                <a:srgbClr val="000000"/>
              </a:solidFill>
            </a:endParaRPr>
          </a:p>
          <a:p>
            <a:pPr>
              <a:buClr>
                <a:srgbClr val="C1CD23"/>
              </a:buClr>
              <a:buFont typeface="Wingdings" panose="05000000000000000000" pitchFamily="2" charset="2"/>
              <a:buChar char="q"/>
            </a:pPr>
            <a:endParaRPr lang="en-US" sz="3600" dirty="0">
              <a:solidFill>
                <a:srgbClr val="000000"/>
              </a:solidFill>
            </a:endParaRPr>
          </a:p>
          <a:p>
            <a:pPr>
              <a:buClr>
                <a:srgbClr val="C1CD23"/>
              </a:buClr>
              <a:buFont typeface="Wingdings" panose="05000000000000000000" pitchFamily="2" charset="2"/>
              <a:buChar char="v"/>
            </a:pPr>
            <a:endParaRPr lang="en-US" sz="3600" dirty="0">
              <a:solidFill>
                <a:srgbClr val="000000"/>
              </a:solidFill>
            </a:endParaRPr>
          </a:p>
          <a:p>
            <a:pPr marL="0" indent="0">
              <a:buClr>
                <a:srgbClr val="C1CD23"/>
              </a:buClr>
              <a:buNone/>
            </a:pPr>
            <a:endParaRPr lang="en-US" sz="3600" b="1" dirty="0"/>
          </a:p>
        </p:txBody>
      </p:sp>
      <p:pic>
        <p:nvPicPr>
          <p:cNvPr id="4" name="Picture 3">
            <a:extLst>
              <a:ext uri="{FF2B5EF4-FFF2-40B4-BE49-F238E27FC236}">
                <a16:creationId xmlns:a16="http://schemas.microsoft.com/office/drawing/2014/main" id="{22A976EB-4AF6-4792-9019-0F846D8F0EED}"/>
              </a:ext>
            </a:extLst>
          </p:cNvPr>
          <p:cNvPicPr>
            <a:picLocks noChangeAspect="1"/>
          </p:cNvPicPr>
          <p:nvPr/>
        </p:nvPicPr>
        <p:blipFill>
          <a:blip r:embed="rId3"/>
          <a:stretch>
            <a:fillRect/>
          </a:stretch>
        </p:blipFill>
        <p:spPr>
          <a:xfrm>
            <a:off x="10337180" y="6098354"/>
            <a:ext cx="1854820" cy="759645"/>
          </a:xfrm>
          <a:prstGeom prst="rect">
            <a:avLst/>
          </a:prstGeom>
        </p:spPr>
      </p:pic>
    </p:spTree>
    <p:extLst>
      <p:ext uri="{BB962C8B-B14F-4D97-AF65-F5344CB8AC3E}">
        <p14:creationId xmlns:p14="http://schemas.microsoft.com/office/powerpoint/2010/main" val="36552892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descr="cid:image013.png@01D1D771.5F119880">
            <a:extLst>
              <a:ext uri="{FF2B5EF4-FFF2-40B4-BE49-F238E27FC236}">
                <a16:creationId xmlns:a16="http://schemas.microsoft.com/office/drawing/2014/main" id="{11317961-476C-4569-958F-BC30502EA24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0195" r="59503"/>
          <a:stretch/>
        </p:blipFill>
        <p:spPr bwMode="auto">
          <a:xfrm>
            <a:off x="482303" y="424333"/>
            <a:ext cx="4523874" cy="1424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Content Placeholder 1">
            <a:extLst>
              <a:ext uri="{FF2B5EF4-FFF2-40B4-BE49-F238E27FC236}">
                <a16:creationId xmlns:a16="http://schemas.microsoft.com/office/drawing/2014/main" id="{39CF778A-8BA5-4141-A021-85356A18F96B}"/>
              </a:ext>
            </a:extLst>
          </p:cNvPr>
          <p:cNvSpPr txBox="1">
            <a:spLocks/>
          </p:cNvSpPr>
          <p:nvPr/>
        </p:nvSpPr>
        <p:spPr>
          <a:xfrm>
            <a:off x="3736700" y="2982952"/>
            <a:ext cx="5841088" cy="79911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altLang="en-US" sz="4500" b="0" i="0" u="none" strike="noStrike" kern="1200" cap="none" spc="0" normalizeH="0" baseline="0" noProof="0" dirty="0">
                <a:ln>
                  <a:noFill/>
                </a:ln>
                <a:solidFill>
                  <a:srgbClr val="007481"/>
                </a:solidFill>
                <a:effectLst/>
                <a:uLnTx/>
                <a:uFillTx/>
                <a:latin typeface="Calibri" panose="020F0502020204030204"/>
                <a:ea typeface="+mn-ea"/>
                <a:cs typeface="+mn-cs"/>
              </a:rPr>
              <a:t>hpvroundtable.org</a:t>
            </a:r>
          </a:p>
        </p:txBody>
      </p:sp>
      <p:pic>
        <p:nvPicPr>
          <p:cNvPr id="4" name="Content Placeholder 7">
            <a:extLst>
              <a:ext uri="{FF2B5EF4-FFF2-40B4-BE49-F238E27FC236}">
                <a16:creationId xmlns:a16="http://schemas.microsoft.com/office/drawing/2014/main" id="{D2C950C6-39C0-4574-9146-935B5D5288C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27961" y="3875048"/>
            <a:ext cx="2547437" cy="2548971"/>
          </a:xfrm>
          <a:prstGeom prst="rect">
            <a:avLst/>
          </a:prstGeom>
        </p:spPr>
      </p:pic>
    </p:spTree>
    <p:extLst>
      <p:ext uri="{BB962C8B-B14F-4D97-AF65-F5344CB8AC3E}">
        <p14:creationId xmlns:p14="http://schemas.microsoft.com/office/powerpoint/2010/main" val="13313687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66CD3C2-215B-4449-A211-0F818DBF2777}"/>
              </a:ext>
            </a:extLst>
          </p:cNvPr>
          <p:cNvSpPr>
            <a:spLocks noGrp="1"/>
          </p:cNvSpPr>
          <p:nvPr>
            <p:ph idx="1"/>
          </p:nvPr>
        </p:nvSpPr>
        <p:spPr>
          <a:xfrm>
            <a:off x="604024" y="164095"/>
            <a:ext cx="10515600" cy="4351338"/>
          </a:xfrm>
        </p:spPr>
        <p:txBody>
          <a:bodyPr>
            <a:noAutofit/>
          </a:bodyPr>
          <a:lstStyle/>
          <a:p>
            <a:pPr marL="0" indent="0">
              <a:buNone/>
            </a:pPr>
            <a:r>
              <a:rPr lang="en-US" sz="4800" b="1" dirty="0">
                <a:solidFill>
                  <a:srgbClr val="007481"/>
                </a:solidFill>
              </a:rPr>
              <a:t>FDA Approval</a:t>
            </a:r>
            <a:r>
              <a:rPr lang="en-US" sz="3600" dirty="0">
                <a:solidFill>
                  <a:srgbClr val="000000"/>
                </a:solidFill>
              </a:rPr>
              <a:t> is based on:</a:t>
            </a:r>
          </a:p>
          <a:p>
            <a:pPr>
              <a:buClr>
                <a:srgbClr val="C1CD23"/>
              </a:buClr>
              <a:buFont typeface="Wingdings" panose="05000000000000000000" pitchFamily="2" charset="2"/>
              <a:buChar char="q"/>
            </a:pPr>
            <a:r>
              <a:rPr lang="en-US" sz="3600" dirty="0">
                <a:solidFill>
                  <a:srgbClr val="000000"/>
                </a:solidFill>
              </a:rPr>
              <a:t> Safety</a:t>
            </a:r>
          </a:p>
          <a:p>
            <a:pPr>
              <a:buClr>
                <a:srgbClr val="C1CD23"/>
              </a:buClr>
              <a:buFont typeface="Wingdings" panose="05000000000000000000" pitchFamily="2" charset="2"/>
              <a:buChar char="q"/>
            </a:pPr>
            <a:r>
              <a:rPr lang="en-US" sz="3600" dirty="0">
                <a:solidFill>
                  <a:srgbClr val="000000"/>
                </a:solidFill>
              </a:rPr>
              <a:t> Efficacy (in a clinical trial setting)</a:t>
            </a:r>
          </a:p>
          <a:p>
            <a:pPr>
              <a:buClr>
                <a:srgbClr val="C1CD23"/>
              </a:buClr>
              <a:buFont typeface="Wingdings" panose="05000000000000000000" pitchFamily="2" charset="2"/>
              <a:buChar char="v"/>
            </a:pPr>
            <a:endParaRPr lang="en-US" sz="3600" dirty="0">
              <a:solidFill>
                <a:srgbClr val="000000"/>
              </a:solidFill>
            </a:endParaRPr>
          </a:p>
          <a:p>
            <a:pPr marL="0" indent="0">
              <a:buClr>
                <a:srgbClr val="C1CD23"/>
              </a:buClr>
              <a:buNone/>
            </a:pPr>
            <a:r>
              <a:rPr lang="en-US" sz="4800" b="1" dirty="0">
                <a:solidFill>
                  <a:srgbClr val="007481"/>
                </a:solidFill>
              </a:rPr>
              <a:t>ACIP Recommendation </a:t>
            </a:r>
            <a:r>
              <a:rPr lang="en-US" sz="3600" dirty="0">
                <a:solidFill>
                  <a:srgbClr val="000000"/>
                </a:solidFill>
              </a:rPr>
              <a:t>also considers:</a:t>
            </a:r>
          </a:p>
          <a:p>
            <a:pPr>
              <a:buClr>
                <a:srgbClr val="C1CD23"/>
              </a:buClr>
              <a:buFont typeface="Wingdings" panose="05000000000000000000" pitchFamily="2" charset="2"/>
              <a:buChar char="q"/>
            </a:pPr>
            <a:r>
              <a:rPr lang="en-US" sz="3600" dirty="0">
                <a:solidFill>
                  <a:srgbClr val="000000"/>
                </a:solidFill>
              </a:rPr>
              <a:t> Disease burden </a:t>
            </a:r>
          </a:p>
          <a:p>
            <a:pPr>
              <a:buClr>
                <a:srgbClr val="C1CD23"/>
              </a:buClr>
              <a:buFont typeface="Wingdings" panose="05000000000000000000" pitchFamily="2" charset="2"/>
              <a:buChar char="q"/>
            </a:pPr>
            <a:r>
              <a:rPr lang="en-US" sz="3600" dirty="0">
                <a:solidFill>
                  <a:srgbClr val="000000"/>
                </a:solidFill>
              </a:rPr>
              <a:t> Effectiveness (in a real world setting)</a:t>
            </a:r>
          </a:p>
          <a:p>
            <a:pPr>
              <a:buClr>
                <a:srgbClr val="C1CD23"/>
              </a:buClr>
              <a:buFont typeface="Wingdings" panose="05000000000000000000" pitchFamily="2" charset="2"/>
              <a:buChar char="q"/>
            </a:pPr>
            <a:r>
              <a:rPr lang="en-US" sz="3600" dirty="0">
                <a:solidFill>
                  <a:srgbClr val="000000"/>
                </a:solidFill>
              </a:rPr>
              <a:t> Cost-effectiveness</a:t>
            </a:r>
          </a:p>
          <a:p>
            <a:pPr marL="0" indent="0">
              <a:buClr>
                <a:srgbClr val="C1CD23"/>
              </a:buClr>
              <a:buNone/>
            </a:pPr>
            <a:endParaRPr lang="en-US" sz="3600" b="1" dirty="0"/>
          </a:p>
        </p:txBody>
      </p:sp>
      <p:pic>
        <p:nvPicPr>
          <p:cNvPr id="4" name="Picture 3">
            <a:extLst>
              <a:ext uri="{FF2B5EF4-FFF2-40B4-BE49-F238E27FC236}">
                <a16:creationId xmlns:a16="http://schemas.microsoft.com/office/drawing/2014/main" id="{22A976EB-4AF6-4792-9019-0F846D8F0EED}"/>
              </a:ext>
            </a:extLst>
          </p:cNvPr>
          <p:cNvPicPr>
            <a:picLocks noChangeAspect="1"/>
          </p:cNvPicPr>
          <p:nvPr/>
        </p:nvPicPr>
        <p:blipFill>
          <a:blip r:embed="rId3"/>
          <a:stretch>
            <a:fillRect/>
          </a:stretch>
        </p:blipFill>
        <p:spPr>
          <a:xfrm>
            <a:off x="10337180" y="6098354"/>
            <a:ext cx="1854820" cy="759645"/>
          </a:xfrm>
          <a:prstGeom prst="rect">
            <a:avLst/>
          </a:prstGeom>
        </p:spPr>
      </p:pic>
    </p:spTree>
    <p:extLst>
      <p:ext uri="{BB962C8B-B14F-4D97-AF65-F5344CB8AC3E}">
        <p14:creationId xmlns:p14="http://schemas.microsoft.com/office/powerpoint/2010/main" val="23986460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66CD3C2-215B-4449-A211-0F818DBF2777}"/>
              </a:ext>
            </a:extLst>
          </p:cNvPr>
          <p:cNvSpPr>
            <a:spLocks noGrp="1"/>
          </p:cNvSpPr>
          <p:nvPr>
            <p:ph idx="1"/>
          </p:nvPr>
        </p:nvSpPr>
        <p:spPr>
          <a:xfrm>
            <a:off x="144966" y="164095"/>
            <a:ext cx="11742234" cy="6482032"/>
          </a:xfrm>
        </p:spPr>
        <p:txBody>
          <a:bodyPr>
            <a:noAutofit/>
          </a:bodyPr>
          <a:lstStyle/>
          <a:p>
            <a:pPr marL="0" indent="0">
              <a:buNone/>
            </a:pPr>
            <a:r>
              <a:rPr lang="en-US" sz="4800" b="1" dirty="0">
                <a:solidFill>
                  <a:srgbClr val="007481"/>
                </a:solidFill>
              </a:rPr>
              <a:t>Safety &amp; Immunogenicity</a:t>
            </a:r>
          </a:p>
          <a:p>
            <a:pPr marL="0" indent="0">
              <a:buNone/>
            </a:pPr>
            <a:endParaRPr lang="en-US" sz="3600" b="1" dirty="0">
              <a:solidFill>
                <a:srgbClr val="007481"/>
              </a:solidFill>
            </a:endParaRPr>
          </a:p>
          <a:p>
            <a:pPr marL="0" indent="0">
              <a:buClr>
                <a:srgbClr val="C1CD23"/>
              </a:buClr>
              <a:buNone/>
            </a:pPr>
            <a:endParaRPr lang="en-US" sz="3600" dirty="0">
              <a:solidFill>
                <a:srgbClr val="000000"/>
              </a:solidFill>
            </a:endParaRPr>
          </a:p>
          <a:p>
            <a:pPr marL="0" indent="0">
              <a:buClr>
                <a:srgbClr val="C1CD23"/>
              </a:buClr>
              <a:buNone/>
            </a:pPr>
            <a:r>
              <a:rPr lang="en-US" sz="3600" dirty="0">
                <a:solidFill>
                  <a:srgbClr val="000000"/>
                </a:solidFill>
              </a:rPr>
              <a:t>Immunogenicity and safety are similar in mid-adults compared to older adolescents and young adults</a:t>
            </a:r>
          </a:p>
          <a:p>
            <a:pPr>
              <a:buClr>
                <a:srgbClr val="C1CD23"/>
              </a:buClr>
              <a:buFont typeface="Wingdings" panose="05000000000000000000" pitchFamily="2" charset="2"/>
              <a:buChar char="v"/>
            </a:pPr>
            <a:endParaRPr lang="en-US" sz="3600" dirty="0">
              <a:solidFill>
                <a:srgbClr val="000000"/>
              </a:solidFill>
            </a:endParaRPr>
          </a:p>
          <a:p>
            <a:pPr marL="0" indent="0">
              <a:buClr>
                <a:srgbClr val="C1CD23"/>
              </a:buClr>
              <a:buNone/>
            </a:pPr>
            <a:endParaRPr lang="en-US" sz="3600" b="1" dirty="0"/>
          </a:p>
        </p:txBody>
      </p:sp>
      <p:pic>
        <p:nvPicPr>
          <p:cNvPr id="4" name="Picture 3">
            <a:extLst>
              <a:ext uri="{FF2B5EF4-FFF2-40B4-BE49-F238E27FC236}">
                <a16:creationId xmlns:a16="http://schemas.microsoft.com/office/drawing/2014/main" id="{22A976EB-4AF6-4792-9019-0F846D8F0EED}"/>
              </a:ext>
            </a:extLst>
          </p:cNvPr>
          <p:cNvPicPr>
            <a:picLocks noChangeAspect="1"/>
          </p:cNvPicPr>
          <p:nvPr/>
        </p:nvPicPr>
        <p:blipFill>
          <a:blip r:embed="rId3"/>
          <a:stretch>
            <a:fillRect/>
          </a:stretch>
        </p:blipFill>
        <p:spPr>
          <a:xfrm>
            <a:off x="10337180" y="6098354"/>
            <a:ext cx="1854820" cy="759645"/>
          </a:xfrm>
          <a:prstGeom prst="rect">
            <a:avLst/>
          </a:prstGeom>
        </p:spPr>
      </p:pic>
    </p:spTree>
    <p:extLst>
      <p:ext uri="{BB962C8B-B14F-4D97-AF65-F5344CB8AC3E}">
        <p14:creationId xmlns:p14="http://schemas.microsoft.com/office/powerpoint/2010/main" val="13963356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66CD3C2-215B-4449-A211-0F818DBF2777}"/>
              </a:ext>
            </a:extLst>
          </p:cNvPr>
          <p:cNvSpPr>
            <a:spLocks noGrp="1"/>
          </p:cNvSpPr>
          <p:nvPr>
            <p:ph idx="1"/>
          </p:nvPr>
        </p:nvSpPr>
        <p:spPr>
          <a:xfrm>
            <a:off x="604024" y="164095"/>
            <a:ext cx="11294327" cy="5645690"/>
          </a:xfrm>
        </p:spPr>
        <p:txBody>
          <a:bodyPr>
            <a:noAutofit/>
          </a:bodyPr>
          <a:lstStyle/>
          <a:p>
            <a:pPr marL="0" indent="0">
              <a:buNone/>
            </a:pPr>
            <a:r>
              <a:rPr lang="en-US" sz="4800" b="1" dirty="0">
                <a:solidFill>
                  <a:srgbClr val="007481"/>
                </a:solidFill>
              </a:rPr>
              <a:t>Efficacy </a:t>
            </a:r>
          </a:p>
          <a:p>
            <a:pPr marL="0" indent="0">
              <a:buNone/>
            </a:pPr>
            <a:r>
              <a:rPr lang="en-US" sz="3600" dirty="0">
                <a:ea typeface="MS Mincho" panose="02020609040205080304" pitchFamily="49" charset="-128"/>
                <a:cs typeface="Times New Roman" panose="02020603050405020304" pitchFamily="18" charset="0"/>
              </a:rPr>
              <a:t>the percent reduction in disease incidence in a vaccinated group compared with an unvaccinated control group under experimental conditions</a:t>
            </a:r>
          </a:p>
          <a:p>
            <a:pPr marL="0" indent="0">
              <a:buNone/>
            </a:pPr>
            <a:r>
              <a:rPr lang="en-US" sz="3600" dirty="0">
                <a:ea typeface="MS Mincho" panose="02020609040205080304" pitchFamily="49" charset="-128"/>
                <a:cs typeface="Times New Roman" panose="02020603050405020304" pitchFamily="18" charset="0"/>
              </a:rPr>
              <a:t>Example conditions: ≤6 lifetime sex partners, no HPV or antibodies detected</a:t>
            </a:r>
          </a:p>
          <a:p>
            <a:pPr marL="0" indent="0">
              <a:buNone/>
            </a:pPr>
            <a:endParaRPr lang="en-US" sz="3600" dirty="0"/>
          </a:p>
          <a:p>
            <a:pPr marL="0" indent="0">
              <a:buClr>
                <a:srgbClr val="C1CD23"/>
              </a:buClr>
              <a:buNone/>
            </a:pPr>
            <a:r>
              <a:rPr lang="en-US" sz="4800" b="1" dirty="0">
                <a:solidFill>
                  <a:srgbClr val="007481"/>
                </a:solidFill>
              </a:rPr>
              <a:t>vs. Effectiveness</a:t>
            </a:r>
          </a:p>
          <a:p>
            <a:pPr marL="0" indent="0">
              <a:buClr>
                <a:srgbClr val="C1CD23"/>
              </a:buClr>
              <a:buNone/>
            </a:pPr>
            <a:r>
              <a:rPr lang="en-US" sz="3600" dirty="0">
                <a:ea typeface="MS Mincho" panose="02020609040205080304" pitchFamily="49" charset="-128"/>
                <a:cs typeface="Times New Roman" panose="02020603050405020304" pitchFamily="18" charset="0"/>
              </a:rPr>
              <a:t>the reduction in disease outcomes in a “real world” setting</a:t>
            </a:r>
            <a:endParaRPr lang="en-US" sz="3600" dirty="0"/>
          </a:p>
          <a:p>
            <a:pPr marL="0" indent="0">
              <a:buClr>
                <a:srgbClr val="C1CD23"/>
              </a:buClr>
              <a:buNone/>
            </a:pPr>
            <a:endParaRPr lang="en-US" sz="3600" b="1" dirty="0"/>
          </a:p>
        </p:txBody>
      </p:sp>
      <p:pic>
        <p:nvPicPr>
          <p:cNvPr id="4" name="Picture 3">
            <a:extLst>
              <a:ext uri="{FF2B5EF4-FFF2-40B4-BE49-F238E27FC236}">
                <a16:creationId xmlns:a16="http://schemas.microsoft.com/office/drawing/2014/main" id="{22A976EB-4AF6-4792-9019-0F846D8F0EED}"/>
              </a:ext>
            </a:extLst>
          </p:cNvPr>
          <p:cNvPicPr>
            <a:picLocks noChangeAspect="1"/>
          </p:cNvPicPr>
          <p:nvPr/>
        </p:nvPicPr>
        <p:blipFill>
          <a:blip r:embed="rId3"/>
          <a:stretch>
            <a:fillRect/>
          </a:stretch>
        </p:blipFill>
        <p:spPr>
          <a:xfrm>
            <a:off x="10337180" y="6098354"/>
            <a:ext cx="1854820" cy="759645"/>
          </a:xfrm>
          <a:prstGeom prst="rect">
            <a:avLst/>
          </a:prstGeom>
        </p:spPr>
      </p:pic>
    </p:spTree>
    <p:extLst>
      <p:ext uri="{BB962C8B-B14F-4D97-AF65-F5344CB8AC3E}">
        <p14:creationId xmlns:p14="http://schemas.microsoft.com/office/powerpoint/2010/main" val="41360803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66CD3C2-215B-4449-A211-0F818DBF2777}"/>
              </a:ext>
            </a:extLst>
          </p:cNvPr>
          <p:cNvSpPr>
            <a:spLocks noGrp="1"/>
          </p:cNvSpPr>
          <p:nvPr>
            <p:ph idx="1"/>
          </p:nvPr>
        </p:nvSpPr>
        <p:spPr>
          <a:xfrm>
            <a:off x="604024" y="164094"/>
            <a:ext cx="11316630" cy="6147495"/>
          </a:xfrm>
        </p:spPr>
        <p:txBody>
          <a:bodyPr>
            <a:noAutofit/>
          </a:bodyPr>
          <a:lstStyle/>
          <a:p>
            <a:pPr marL="0" indent="0">
              <a:buNone/>
            </a:pPr>
            <a:r>
              <a:rPr lang="en-US" sz="4800" b="1" dirty="0">
                <a:solidFill>
                  <a:srgbClr val="007481"/>
                </a:solidFill>
              </a:rPr>
              <a:t>Timeline</a:t>
            </a:r>
            <a:endParaRPr lang="en-US" sz="3600" b="1" dirty="0">
              <a:solidFill>
                <a:srgbClr val="007481"/>
              </a:solidFill>
            </a:endParaRPr>
          </a:p>
          <a:p>
            <a:pPr marL="0" indent="0">
              <a:buNone/>
            </a:pPr>
            <a:endParaRPr lang="en-US" sz="3600" dirty="0">
              <a:solidFill>
                <a:srgbClr val="000000"/>
              </a:solidFill>
            </a:endParaRPr>
          </a:p>
          <a:p>
            <a:pPr>
              <a:buClr>
                <a:srgbClr val="C1CD23"/>
              </a:buClr>
              <a:buFont typeface="Wingdings" panose="05000000000000000000" pitchFamily="2" charset="2"/>
              <a:buChar char="q"/>
            </a:pPr>
            <a:r>
              <a:rPr lang="en-US" sz="3600" dirty="0">
                <a:solidFill>
                  <a:srgbClr val="000000"/>
                </a:solidFill>
              </a:rPr>
              <a:t> October 5</a:t>
            </a:r>
            <a:r>
              <a:rPr lang="en-US" sz="3600" baseline="30000" dirty="0">
                <a:solidFill>
                  <a:srgbClr val="000000"/>
                </a:solidFill>
              </a:rPr>
              <a:t>th</a:t>
            </a:r>
            <a:r>
              <a:rPr lang="en-US" sz="3600" dirty="0">
                <a:solidFill>
                  <a:srgbClr val="000000"/>
                </a:solidFill>
              </a:rPr>
              <a:t>, 2018: FDA approved Gardasil 9 for men and women ages 27-45 years</a:t>
            </a:r>
          </a:p>
          <a:p>
            <a:pPr marL="0" indent="0">
              <a:buClr>
                <a:srgbClr val="C1CD23"/>
              </a:buClr>
              <a:buNone/>
            </a:pPr>
            <a:endParaRPr lang="en-US" sz="3600" dirty="0">
              <a:solidFill>
                <a:srgbClr val="000000"/>
              </a:solidFill>
            </a:endParaRPr>
          </a:p>
          <a:p>
            <a:pPr>
              <a:buClr>
                <a:srgbClr val="C1CD23"/>
              </a:buClr>
              <a:buFont typeface="Wingdings" panose="05000000000000000000" pitchFamily="2" charset="2"/>
              <a:buChar char="q"/>
            </a:pPr>
            <a:r>
              <a:rPr lang="en-US" sz="3600" dirty="0">
                <a:solidFill>
                  <a:srgbClr val="000000"/>
                </a:solidFill>
              </a:rPr>
              <a:t> October 25</a:t>
            </a:r>
            <a:r>
              <a:rPr lang="en-US" sz="3600" baseline="30000" dirty="0">
                <a:solidFill>
                  <a:srgbClr val="000000"/>
                </a:solidFill>
              </a:rPr>
              <a:t>th</a:t>
            </a:r>
            <a:r>
              <a:rPr lang="en-US" sz="3600" dirty="0">
                <a:solidFill>
                  <a:srgbClr val="000000"/>
                </a:solidFill>
              </a:rPr>
              <a:t>, 2018: ACIP presentations on evidence, cost-effectiveness, potential impact, and policy options</a:t>
            </a:r>
          </a:p>
          <a:p>
            <a:pPr>
              <a:buClr>
                <a:srgbClr val="C1CD23"/>
              </a:buClr>
              <a:buFont typeface="Wingdings" panose="05000000000000000000" pitchFamily="2" charset="2"/>
              <a:buChar char="q"/>
            </a:pPr>
            <a:endParaRPr lang="en-US" sz="3600" dirty="0">
              <a:solidFill>
                <a:srgbClr val="000000"/>
              </a:solidFill>
            </a:endParaRPr>
          </a:p>
          <a:p>
            <a:pPr>
              <a:buClr>
                <a:srgbClr val="C1CD23"/>
              </a:buClr>
              <a:buFont typeface="Wingdings" panose="05000000000000000000" pitchFamily="2" charset="2"/>
              <a:buChar char="q"/>
            </a:pPr>
            <a:r>
              <a:rPr lang="en-US" sz="3600" dirty="0">
                <a:solidFill>
                  <a:srgbClr val="000000"/>
                </a:solidFill>
              </a:rPr>
              <a:t>February 27-28</a:t>
            </a:r>
            <a:r>
              <a:rPr lang="en-US" sz="3600">
                <a:solidFill>
                  <a:srgbClr val="000000"/>
                </a:solidFill>
              </a:rPr>
              <a:t>, 2019: </a:t>
            </a:r>
            <a:r>
              <a:rPr lang="en-US" sz="3600" dirty="0">
                <a:solidFill>
                  <a:srgbClr val="000000"/>
                </a:solidFill>
              </a:rPr>
              <a:t>ACIP presentations on additional evidence and economic analysis, potential vote</a:t>
            </a:r>
          </a:p>
          <a:p>
            <a:pPr marL="0" indent="0">
              <a:buClr>
                <a:srgbClr val="C1CD23"/>
              </a:buClr>
              <a:buNone/>
            </a:pPr>
            <a:endParaRPr lang="en-US" sz="3600" b="1" dirty="0"/>
          </a:p>
        </p:txBody>
      </p:sp>
      <p:pic>
        <p:nvPicPr>
          <p:cNvPr id="4" name="Picture 3">
            <a:extLst>
              <a:ext uri="{FF2B5EF4-FFF2-40B4-BE49-F238E27FC236}">
                <a16:creationId xmlns:a16="http://schemas.microsoft.com/office/drawing/2014/main" id="{22A976EB-4AF6-4792-9019-0F846D8F0EED}"/>
              </a:ext>
            </a:extLst>
          </p:cNvPr>
          <p:cNvPicPr>
            <a:picLocks noChangeAspect="1"/>
          </p:cNvPicPr>
          <p:nvPr/>
        </p:nvPicPr>
        <p:blipFill>
          <a:blip r:embed="rId3"/>
          <a:stretch>
            <a:fillRect/>
          </a:stretch>
        </p:blipFill>
        <p:spPr>
          <a:xfrm>
            <a:off x="10337180" y="6098354"/>
            <a:ext cx="1854820" cy="759645"/>
          </a:xfrm>
          <a:prstGeom prst="rect">
            <a:avLst/>
          </a:prstGeom>
        </p:spPr>
      </p:pic>
    </p:spTree>
    <p:extLst>
      <p:ext uri="{BB962C8B-B14F-4D97-AF65-F5344CB8AC3E}">
        <p14:creationId xmlns:p14="http://schemas.microsoft.com/office/powerpoint/2010/main" val="36851134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66CD3C2-215B-4449-A211-0F818DBF2777}"/>
              </a:ext>
            </a:extLst>
          </p:cNvPr>
          <p:cNvSpPr>
            <a:spLocks noGrp="1"/>
          </p:cNvSpPr>
          <p:nvPr>
            <p:ph idx="1"/>
          </p:nvPr>
        </p:nvSpPr>
        <p:spPr>
          <a:xfrm>
            <a:off x="314093" y="71999"/>
            <a:ext cx="11660458" cy="4675534"/>
          </a:xfrm>
        </p:spPr>
        <p:txBody>
          <a:bodyPr>
            <a:noAutofit/>
          </a:bodyPr>
          <a:lstStyle/>
          <a:p>
            <a:pPr marL="0" indent="0">
              <a:buNone/>
            </a:pPr>
            <a:r>
              <a:rPr lang="en-US" sz="4800" b="1" dirty="0">
                <a:solidFill>
                  <a:srgbClr val="007481"/>
                </a:solidFill>
              </a:rPr>
              <a:t>Evidence: Efficacy--Merck Study (V501-019) </a:t>
            </a:r>
            <a:endParaRPr lang="en-US" sz="3600" b="1" dirty="0">
              <a:solidFill>
                <a:srgbClr val="007481"/>
              </a:solidFill>
            </a:endParaRPr>
          </a:p>
          <a:p>
            <a:pPr>
              <a:buClr>
                <a:srgbClr val="C1CD23"/>
              </a:buClr>
              <a:buFont typeface="Wingdings" panose="05000000000000000000" pitchFamily="2" charset="2"/>
              <a:buChar char="q"/>
            </a:pPr>
            <a:r>
              <a:rPr lang="en-US" sz="3600" dirty="0">
                <a:solidFill>
                  <a:srgbClr val="000000"/>
                </a:solidFill>
              </a:rPr>
              <a:t> 3,817 women: half received </a:t>
            </a:r>
            <a:r>
              <a:rPr lang="en-US" sz="3600" dirty="0" err="1">
                <a:solidFill>
                  <a:srgbClr val="000000"/>
                </a:solidFill>
              </a:rPr>
              <a:t>qHPV</a:t>
            </a:r>
            <a:r>
              <a:rPr lang="en-US" sz="3600" dirty="0">
                <a:solidFill>
                  <a:srgbClr val="000000"/>
                </a:solidFill>
              </a:rPr>
              <a:t> vaccine, half placebo</a:t>
            </a:r>
          </a:p>
          <a:p>
            <a:pPr>
              <a:buClr>
                <a:srgbClr val="C1CD23"/>
              </a:buClr>
              <a:buFont typeface="Wingdings" panose="05000000000000000000" pitchFamily="2" charset="2"/>
              <a:buChar char="q"/>
            </a:pPr>
            <a:r>
              <a:rPr lang="en-US" sz="3600" dirty="0">
                <a:solidFill>
                  <a:srgbClr val="000000"/>
                </a:solidFill>
              </a:rPr>
              <a:t> PPE: seronegative at Day 1, DNA negative through Month 7</a:t>
            </a:r>
          </a:p>
          <a:p>
            <a:pPr>
              <a:buClr>
                <a:srgbClr val="C1CD23"/>
              </a:buClr>
              <a:buFont typeface="Wingdings" panose="05000000000000000000" pitchFamily="2" charset="2"/>
              <a:buChar char="q"/>
            </a:pPr>
            <a:r>
              <a:rPr lang="en-US" sz="3600" dirty="0">
                <a:solidFill>
                  <a:srgbClr val="000000"/>
                </a:solidFill>
              </a:rPr>
              <a:t> Median number of lifetime sexual partners: 2 (max 6)</a:t>
            </a:r>
          </a:p>
          <a:p>
            <a:pPr>
              <a:buClr>
                <a:srgbClr val="C1CD23"/>
              </a:buClr>
              <a:buFont typeface="Wingdings" panose="05000000000000000000" pitchFamily="2" charset="2"/>
              <a:buChar char="q"/>
            </a:pPr>
            <a:r>
              <a:rPr lang="en-US" sz="3600" dirty="0">
                <a:solidFill>
                  <a:srgbClr val="000000"/>
                </a:solidFill>
              </a:rPr>
              <a:t> 1,189 of the vaccinated women in Colombia were followed for up to 10 years (n=600) or 5 years (n=589)</a:t>
            </a:r>
          </a:p>
          <a:p>
            <a:pPr>
              <a:buClr>
                <a:srgbClr val="C1CD23"/>
              </a:buClr>
              <a:buFont typeface="Wingdings" panose="05000000000000000000" pitchFamily="2" charset="2"/>
              <a:buChar char="q"/>
            </a:pPr>
            <a:r>
              <a:rPr lang="en-US" sz="3600" dirty="0">
                <a:solidFill>
                  <a:srgbClr val="000000"/>
                </a:solidFill>
              </a:rPr>
              <a:t> Endpoints: genital warts, CIN (any grade)</a:t>
            </a:r>
          </a:p>
          <a:p>
            <a:pPr>
              <a:buClr>
                <a:srgbClr val="C1CD23"/>
              </a:buClr>
              <a:buFont typeface="Wingdings" panose="05000000000000000000" pitchFamily="2" charset="2"/>
              <a:buChar char="v"/>
            </a:pPr>
            <a:endParaRPr lang="en-US" sz="3600" dirty="0">
              <a:solidFill>
                <a:srgbClr val="000000"/>
              </a:solidFill>
            </a:endParaRPr>
          </a:p>
          <a:p>
            <a:pPr marL="0" indent="0">
              <a:buClr>
                <a:srgbClr val="C1CD23"/>
              </a:buClr>
              <a:buNone/>
            </a:pPr>
            <a:endParaRPr lang="en-US" sz="3600" b="1" dirty="0"/>
          </a:p>
        </p:txBody>
      </p:sp>
      <p:pic>
        <p:nvPicPr>
          <p:cNvPr id="4" name="Picture 3">
            <a:extLst>
              <a:ext uri="{FF2B5EF4-FFF2-40B4-BE49-F238E27FC236}">
                <a16:creationId xmlns:a16="http://schemas.microsoft.com/office/drawing/2014/main" id="{22A976EB-4AF6-4792-9019-0F846D8F0EED}"/>
              </a:ext>
            </a:extLst>
          </p:cNvPr>
          <p:cNvPicPr>
            <a:picLocks noChangeAspect="1"/>
          </p:cNvPicPr>
          <p:nvPr/>
        </p:nvPicPr>
        <p:blipFill>
          <a:blip r:embed="rId3"/>
          <a:stretch>
            <a:fillRect/>
          </a:stretch>
        </p:blipFill>
        <p:spPr>
          <a:xfrm>
            <a:off x="10337180" y="6098354"/>
            <a:ext cx="1854820" cy="759645"/>
          </a:xfrm>
          <a:prstGeom prst="rect">
            <a:avLst/>
          </a:prstGeom>
        </p:spPr>
      </p:pic>
      <p:graphicFrame>
        <p:nvGraphicFramePr>
          <p:cNvPr id="2" name="Table 1">
            <a:extLst>
              <a:ext uri="{FF2B5EF4-FFF2-40B4-BE49-F238E27FC236}">
                <a16:creationId xmlns:a16="http://schemas.microsoft.com/office/drawing/2014/main" id="{D66D9029-D60D-4C52-88A3-63FFF2CD3F45}"/>
              </a:ext>
            </a:extLst>
          </p:cNvPr>
          <p:cNvGraphicFramePr>
            <a:graphicFrameLocks noGrp="1"/>
          </p:cNvGraphicFramePr>
          <p:nvPr>
            <p:extLst>
              <p:ext uri="{D42A27DB-BD31-4B8C-83A1-F6EECF244321}">
                <p14:modId xmlns:p14="http://schemas.microsoft.com/office/powerpoint/2010/main" val="2067873040"/>
              </p:ext>
            </p:extLst>
          </p:nvPr>
        </p:nvGraphicFramePr>
        <p:xfrm>
          <a:off x="314095" y="4410754"/>
          <a:ext cx="11660456" cy="1737360"/>
        </p:xfrm>
        <a:graphic>
          <a:graphicData uri="http://schemas.openxmlformats.org/drawingml/2006/table">
            <a:tbl>
              <a:tblPr firstRow="1" bandRow="1">
                <a:tableStyleId>{5C22544A-7EE6-4342-B048-85BDC9FD1C3A}</a:tableStyleId>
              </a:tblPr>
              <a:tblGrid>
                <a:gridCol w="2915114">
                  <a:extLst>
                    <a:ext uri="{9D8B030D-6E8A-4147-A177-3AD203B41FA5}">
                      <a16:colId xmlns:a16="http://schemas.microsoft.com/office/drawing/2014/main" val="1165166182"/>
                    </a:ext>
                  </a:extLst>
                </a:gridCol>
                <a:gridCol w="2915114">
                  <a:extLst>
                    <a:ext uri="{9D8B030D-6E8A-4147-A177-3AD203B41FA5}">
                      <a16:colId xmlns:a16="http://schemas.microsoft.com/office/drawing/2014/main" val="3098353606"/>
                    </a:ext>
                  </a:extLst>
                </a:gridCol>
                <a:gridCol w="2915114">
                  <a:extLst>
                    <a:ext uri="{9D8B030D-6E8A-4147-A177-3AD203B41FA5}">
                      <a16:colId xmlns:a16="http://schemas.microsoft.com/office/drawing/2014/main" val="2281811961"/>
                    </a:ext>
                  </a:extLst>
                </a:gridCol>
                <a:gridCol w="2915114">
                  <a:extLst>
                    <a:ext uri="{9D8B030D-6E8A-4147-A177-3AD203B41FA5}">
                      <a16:colId xmlns:a16="http://schemas.microsoft.com/office/drawing/2014/main" val="774174568"/>
                    </a:ext>
                  </a:extLst>
                </a:gridCol>
              </a:tblGrid>
              <a:tr h="690773">
                <a:tc>
                  <a:txBody>
                    <a:bodyPr/>
                    <a:lstStyle/>
                    <a:p>
                      <a:pPr algn="ctr"/>
                      <a:r>
                        <a:rPr lang="en-US" sz="2400" dirty="0"/>
                        <a:t>Endpoint @3.8 </a:t>
                      </a:r>
                      <a:r>
                        <a:rPr lang="en-US" sz="2400" dirty="0" err="1"/>
                        <a:t>yrs</a:t>
                      </a:r>
                      <a:endParaRPr lang="en-US" sz="2400" dirty="0"/>
                    </a:p>
                  </a:txBody>
                  <a:tcPr>
                    <a:solidFill>
                      <a:srgbClr val="007481"/>
                    </a:solidFill>
                  </a:tcPr>
                </a:tc>
                <a:tc>
                  <a:txBody>
                    <a:bodyPr/>
                    <a:lstStyle/>
                    <a:p>
                      <a:pPr algn="ctr"/>
                      <a:r>
                        <a:rPr lang="en-US" sz="2400" dirty="0"/>
                        <a:t>Cases/women vax</a:t>
                      </a:r>
                    </a:p>
                  </a:txBody>
                  <a:tcPr>
                    <a:solidFill>
                      <a:srgbClr val="007481"/>
                    </a:solidFill>
                  </a:tcPr>
                </a:tc>
                <a:tc>
                  <a:txBody>
                    <a:bodyPr/>
                    <a:lstStyle/>
                    <a:p>
                      <a:pPr algn="ctr"/>
                      <a:r>
                        <a:rPr lang="en-US" sz="2400" dirty="0"/>
                        <a:t>Cases/women placebo</a:t>
                      </a:r>
                    </a:p>
                  </a:txBody>
                  <a:tcPr>
                    <a:solidFill>
                      <a:srgbClr val="007481"/>
                    </a:solidFill>
                  </a:tcPr>
                </a:tc>
                <a:tc>
                  <a:txBody>
                    <a:bodyPr/>
                    <a:lstStyle/>
                    <a:p>
                      <a:pPr algn="ctr"/>
                      <a:r>
                        <a:rPr lang="en-US" sz="2400" dirty="0"/>
                        <a:t>Efficacy (95% CI)</a:t>
                      </a:r>
                    </a:p>
                  </a:txBody>
                  <a:tcPr>
                    <a:solidFill>
                      <a:srgbClr val="007481"/>
                    </a:solidFill>
                  </a:tcPr>
                </a:tc>
                <a:extLst>
                  <a:ext uri="{0D108BD9-81ED-4DB2-BD59-A6C34878D82A}">
                    <a16:rowId xmlns:a16="http://schemas.microsoft.com/office/drawing/2014/main" val="2583135727"/>
                  </a:ext>
                </a:extLst>
              </a:tr>
              <a:tr h="383763">
                <a:tc>
                  <a:txBody>
                    <a:bodyPr/>
                    <a:lstStyle/>
                    <a:p>
                      <a:pPr algn="ctr"/>
                      <a:r>
                        <a:rPr lang="en-US" sz="2400" dirty="0"/>
                        <a:t>≥ CIN2    PPE</a:t>
                      </a:r>
                    </a:p>
                  </a:txBody>
                  <a:tcPr>
                    <a:solidFill>
                      <a:srgbClr val="C1CD23"/>
                    </a:solidFill>
                  </a:tcPr>
                </a:tc>
                <a:tc>
                  <a:txBody>
                    <a:bodyPr/>
                    <a:lstStyle/>
                    <a:p>
                      <a:pPr algn="ctr"/>
                      <a:r>
                        <a:rPr lang="en-US" sz="2400" dirty="0"/>
                        <a:t>1/1581 (0.06%)</a:t>
                      </a:r>
                    </a:p>
                  </a:txBody>
                  <a:tcPr>
                    <a:solidFill>
                      <a:srgbClr val="C1CD23"/>
                    </a:solidFill>
                  </a:tcPr>
                </a:tc>
                <a:tc>
                  <a:txBody>
                    <a:bodyPr/>
                    <a:lstStyle/>
                    <a:p>
                      <a:pPr algn="ctr"/>
                      <a:r>
                        <a:rPr lang="en-US" sz="2400" dirty="0"/>
                        <a:t>6/1584 (0.38%)</a:t>
                      </a:r>
                    </a:p>
                  </a:txBody>
                  <a:tcPr>
                    <a:solidFill>
                      <a:srgbClr val="C1CD23"/>
                    </a:solidFill>
                  </a:tcPr>
                </a:tc>
                <a:tc>
                  <a:txBody>
                    <a:bodyPr/>
                    <a:lstStyle/>
                    <a:p>
                      <a:pPr algn="ctr"/>
                      <a:r>
                        <a:rPr lang="en-US" sz="2400" dirty="0"/>
                        <a:t>83.3% (-37.6, 99.6)</a:t>
                      </a:r>
                    </a:p>
                  </a:txBody>
                  <a:tcPr>
                    <a:solidFill>
                      <a:srgbClr val="C1CD23"/>
                    </a:solidFill>
                  </a:tcPr>
                </a:tc>
                <a:extLst>
                  <a:ext uri="{0D108BD9-81ED-4DB2-BD59-A6C34878D82A}">
                    <a16:rowId xmlns:a16="http://schemas.microsoft.com/office/drawing/2014/main" val="3777933010"/>
                  </a:ext>
                </a:extLst>
              </a:tr>
              <a:tr h="383763">
                <a:tc>
                  <a:txBody>
                    <a:bodyPr/>
                    <a:lstStyle/>
                    <a:p>
                      <a:pPr algn="ctr"/>
                      <a:r>
                        <a:rPr lang="en-US" sz="2400" b="0" kern="1200" dirty="0">
                          <a:solidFill>
                            <a:schemeClr val="dk1"/>
                          </a:solidFill>
                          <a:effectLst/>
                          <a:latin typeface="+mn-lt"/>
                          <a:ea typeface="+mn-ea"/>
                          <a:cs typeface="+mn-cs"/>
                        </a:rPr>
                        <a:t>≥ CIN2    ITT*</a:t>
                      </a:r>
                      <a:endParaRPr lang="en-US" sz="2400" b="0" dirty="0"/>
                    </a:p>
                  </a:txBody>
                  <a:tcPr>
                    <a:solidFill>
                      <a:srgbClr val="C1CD23"/>
                    </a:solidFill>
                  </a:tcPr>
                </a:tc>
                <a:tc>
                  <a:txBody>
                    <a:bodyPr/>
                    <a:lstStyle/>
                    <a:p>
                      <a:pPr algn="ctr"/>
                      <a:r>
                        <a:rPr lang="en-US" sz="2400" dirty="0"/>
                        <a:t>21</a:t>
                      </a:r>
                    </a:p>
                  </a:txBody>
                  <a:tcPr>
                    <a:solidFill>
                      <a:srgbClr val="C1CD23"/>
                    </a:solidFill>
                  </a:tcPr>
                </a:tc>
                <a:tc>
                  <a:txBody>
                    <a:bodyPr/>
                    <a:lstStyle/>
                    <a:p>
                      <a:pPr algn="ctr"/>
                      <a:r>
                        <a:rPr lang="en-US" sz="2400" dirty="0"/>
                        <a:t>27</a:t>
                      </a:r>
                    </a:p>
                  </a:txBody>
                  <a:tcPr>
                    <a:solidFill>
                      <a:srgbClr val="C1CD23"/>
                    </a:solidFill>
                  </a:tcPr>
                </a:tc>
                <a:tc>
                  <a:txBody>
                    <a:bodyPr/>
                    <a:lstStyle/>
                    <a:p>
                      <a:pPr algn="ctr"/>
                      <a:r>
                        <a:rPr lang="en-US" sz="2400" dirty="0"/>
                        <a:t>22.4% (-42.5, 58.3)</a:t>
                      </a:r>
                    </a:p>
                  </a:txBody>
                  <a:tcPr>
                    <a:solidFill>
                      <a:srgbClr val="C1CD23"/>
                    </a:solidFill>
                  </a:tcPr>
                </a:tc>
                <a:extLst>
                  <a:ext uri="{0D108BD9-81ED-4DB2-BD59-A6C34878D82A}">
                    <a16:rowId xmlns:a16="http://schemas.microsoft.com/office/drawing/2014/main" val="2560162681"/>
                  </a:ext>
                </a:extLst>
              </a:tr>
            </a:tbl>
          </a:graphicData>
        </a:graphic>
      </p:graphicFrame>
      <p:sp>
        <p:nvSpPr>
          <p:cNvPr id="5" name="TextBox 4">
            <a:extLst>
              <a:ext uri="{FF2B5EF4-FFF2-40B4-BE49-F238E27FC236}">
                <a16:creationId xmlns:a16="http://schemas.microsoft.com/office/drawing/2014/main" id="{20204F07-018D-4E5A-BC11-41DAB81127DD}"/>
              </a:ext>
            </a:extLst>
          </p:cNvPr>
          <p:cNvSpPr txBox="1"/>
          <p:nvPr/>
        </p:nvSpPr>
        <p:spPr>
          <a:xfrm>
            <a:off x="314093" y="6367160"/>
            <a:ext cx="4541756" cy="369332"/>
          </a:xfrm>
          <a:prstGeom prst="rect">
            <a:avLst/>
          </a:prstGeom>
          <a:noFill/>
        </p:spPr>
        <p:txBody>
          <a:bodyPr wrap="none" rtlCol="0">
            <a:spAutoFit/>
          </a:bodyPr>
          <a:lstStyle/>
          <a:p>
            <a:r>
              <a:rPr lang="en-US" dirty="0" err="1"/>
              <a:t>Castellsague</a:t>
            </a:r>
            <a:r>
              <a:rPr lang="en-US" dirty="0"/>
              <a:t> et al, Br J Cancer 2011; 105:28-37</a:t>
            </a:r>
          </a:p>
        </p:txBody>
      </p:sp>
    </p:spTree>
    <p:extLst>
      <p:ext uri="{BB962C8B-B14F-4D97-AF65-F5344CB8AC3E}">
        <p14:creationId xmlns:p14="http://schemas.microsoft.com/office/powerpoint/2010/main" val="5772282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66CD3C2-215B-4449-A211-0F818DBF2777}"/>
              </a:ext>
            </a:extLst>
          </p:cNvPr>
          <p:cNvSpPr>
            <a:spLocks noGrp="1"/>
          </p:cNvSpPr>
          <p:nvPr>
            <p:ph idx="1"/>
          </p:nvPr>
        </p:nvSpPr>
        <p:spPr>
          <a:xfrm>
            <a:off x="314093" y="71999"/>
            <a:ext cx="11660458" cy="4675534"/>
          </a:xfrm>
        </p:spPr>
        <p:txBody>
          <a:bodyPr>
            <a:noAutofit/>
          </a:bodyPr>
          <a:lstStyle/>
          <a:p>
            <a:pPr marL="0" indent="0">
              <a:buNone/>
            </a:pPr>
            <a:r>
              <a:rPr lang="en-US" sz="4800" b="1" dirty="0">
                <a:solidFill>
                  <a:srgbClr val="007481"/>
                </a:solidFill>
              </a:rPr>
              <a:t>Evidence: Effectiveness Studies</a:t>
            </a:r>
            <a:endParaRPr lang="en-US" sz="3600" b="1" dirty="0">
              <a:solidFill>
                <a:srgbClr val="007481"/>
              </a:solidFill>
            </a:endParaRPr>
          </a:p>
          <a:p>
            <a:pPr>
              <a:buClr>
                <a:srgbClr val="C1CD23"/>
              </a:buClr>
              <a:buFont typeface="Wingdings" panose="05000000000000000000" pitchFamily="2" charset="2"/>
              <a:buChar char="q"/>
            </a:pPr>
            <a:r>
              <a:rPr lang="en-US" sz="3600" dirty="0">
                <a:solidFill>
                  <a:srgbClr val="000000"/>
                </a:solidFill>
              </a:rPr>
              <a:t> 11 published studies from 6 countries</a:t>
            </a:r>
          </a:p>
          <a:p>
            <a:pPr>
              <a:buClr>
                <a:srgbClr val="C1CD23"/>
              </a:buClr>
              <a:buFont typeface="Wingdings" panose="05000000000000000000" pitchFamily="2" charset="2"/>
              <a:buChar char="q"/>
            </a:pPr>
            <a:r>
              <a:rPr lang="en-US" sz="3600" dirty="0">
                <a:solidFill>
                  <a:srgbClr val="000000"/>
                </a:solidFill>
              </a:rPr>
              <a:t> Endpoints: CIN2+ (4), genital warts (5), HPV infection (2)</a:t>
            </a:r>
          </a:p>
          <a:p>
            <a:pPr>
              <a:buClr>
                <a:srgbClr val="C1CD23"/>
              </a:buClr>
              <a:buFont typeface="Wingdings" panose="05000000000000000000" pitchFamily="2" charset="2"/>
              <a:buChar char="q"/>
            </a:pPr>
            <a:r>
              <a:rPr lang="en-US" sz="3600" dirty="0">
                <a:solidFill>
                  <a:srgbClr val="000000"/>
                </a:solidFill>
              </a:rPr>
              <a:t> Effectiveness decreased as age of vaccination increased in all studies</a:t>
            </a:r>
          </a:p>
          <a:p>
            <a:pPr>
              <a:buClr>
                <a:srgbClr val="C1CD23"/>
              </a:buClr>
              <a:buFont typeface="Wingdings" panose="05000000000000000000" pitchFamily="2" charset="2"/>
              <a:buChar char="q"/>
            </a:pPr>
            <a:r>
              <a:rPr lang="en-US" sz="3600" dirty="0">
                <a:solidFill>
                  <a:srgbClr val="000000"/>
                </a:solidFill>
              </a:rPr>
              <a:t> In 7 studies: no significant effectiveness in oldest age group (usually vaccination in low to mid 20’s)</a:t>
            </a:r>
          </a:p>
          <a:p>
            <a:pPr>
              <a:buClr>
                <a:srgbClr val="C1CD23"/>
              </a:buClr>
              <a:buFont typeface="Wingdings" panose="05000000000000000000" pitchFamily="2" charset="2"/>
              <a:buChar char="q"/>
            </a:pPr>
            <a:r>
              <a:rPr lang="en-US" sz="3600" dirty="0">
                <a:solidFill>
                  <a:srgbClr val="000000"/>
                </a:solidFill>
              </a:rPr>
              <a:t> In 4 studies, some significant effectiveness in oldest age group, e.g. 20-29 (22% effective for CIN2+)</a:t>
            </a:r>
          </a:p>
          <a:p>
            <a:pPr>
              <a:buClr>
                <a:srgbClr val="C1CD23"/>
              </a:buClr>
              <a:buFont typeface="Wingdings" panose="05000000000000000000" pitchFamily="2" charset="2"/>
              <a:buChar char="q"/>
            </a:pPr>
            <a:r>
              <a:rPr lang="en-US" sz="3600" dirty="0">
                <a:solidFill>
                  <a:srgbClr val="000000"/>
                </a:solidFill>
              </a:rPr>
              <a:t> Data support importance of vaccination by age 13</a:t>
            </a:r>
          </a:p>
          <a:p>
            <a:pPr>
              <a:buClr>
                <a:srgbClr val="C1CD23"/>
              </a:buClr>
              <a:buFont typeface="Wingdings" panose="05000000000000000000" pitchFamily="2" charset="2"/>
              <a:buChar char="q"/>
            </a:pPr>
            <a:endParaRPr lang="en-US" sz="3600" dirty="0">
              <a:solidFill>
                <a:srgbClr val="000000"/>
              </a:solidFill>
            </a:endParaRPr>
          </a:p>
          <a:p>
            <a:pPr>
              <a:buClr>
                <a:srgbClr val="C1CD23"/>
              </a:buClr>
              <a:buFont typeface="Wingdings" panose="05000000000000000000" pitchFamily="2" charset="2"/>
              <a:buChar char="v"/>
            </a:pPr>
            <a:endParaRPr lang="en-US" sz="3600" dirty="0">
              <a:solidFill>
                <a:srgbClr val="000000"/>
              </a:solidFill>
            </a:endParaRPr>
          </a:p>
          <a:p>
            <a:pPr marL="0" indent="0">
              <a:buClr>
                <a:srgbClr val="C1CD23"/>
              </a:buClr>
              <a:buNone/>
            </a:pPr>
            <a:endParaRPr lang="en-US" sz="3600" b="1" dirty="0"/>
          </a:p>
        </p:txBody>
      </p:sp>
      <p:pic>
        <p:nvPicPr>
          <p:cNvPr id="4" name="Picture 3">
            <a:extLst>
              <a:ext uri="{FF2B5EF4-FFF2-40B4-BE49-F238E27FC236}">
                <a16:creationId xmlns:a16="http://schemas.microsoft.com/office/drawing/2014/main" id="{22A976EB-4AF6-4792-9019-0F846D8F0EED}"/>
              </a:ext>
            </a:extLst>
          </p:cNvPr>
          <p:cNvPicPr>
            <a:picLocks noChangeAspect="1"/>
          </p:cNvPicPr>
          <p:nvPr/>
        </p:nvPicPr>
        <p:blipFill>
          <a:blip r:embed="rId3"/>
          <a:stretch>
            <a:fillRect/>
          </a:stretch>
        </p:blipFill>
        <p:spPr>
          <a:xfrm>
            <a:off x="10337180" y="6098354"/>
            <a:ext cx="1854820" cy="759645"/>
          </a:xfrm>
          <a:prstGeom prst="rect">
            <a:avLst/>
          </a:prstGeom>
        </p:spPr>
      </p:pic>
    </p:spTree>
    <p:extLst>
      <p:ext uri="{BB962C8B-B14F-4D97-AF65-F5344CB8AC3E}">
        <p14:creationId xmlns:p14="http://schemas.microsoft.com/office/powerpoint/2010/main" val="25095129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66CD3C2-215B-4449-A211-0F818DBF2777}"/>
              </a:ext>
            </a:extLst>
          </p:cNvPr>
          <p:cNvSpPr>
            <a:spLocks noGrp="1"/>
          </p:cNvSpPr>
          <p:nvPr>
            <p:ph idx="1"/>
          </p:nvPr>
        </p:nvSpPr>
        <p:spPr>
          <a:xfrm>
            <a:off x="144966" y="164095"/>
            <a:ext cx="11742234" cy="6482032"/>
          </a:xfrm>
        </p:spPr>
        <p:txBody>
          <a:bodyPr>
            <a:noAutofit/>
          </a:bodyPr>
          <a:lstStyle/>
          <a:p>
            <a:pPr marL="0" indent="0">
              <a:buNone/>
            </a:pPr>
            <a:r>
              <a:rPr lang="en-US" sz="4800" b="1" dirty="0">
                <a:solidFill>
                  <a:srgbClr val="007481"/>
                </a:solidFill>
              </a:rPr>
              <a:t>New Evidence on Risk of Infection</a:t>
            </a:r>
          </a:p>
          <a:p>
            <a:pPr marL="0" indent="0">
              <a:buNone/>
            </a:pPr>
            <a:endParaRPr lang="en-US" sz="3600" b="1" dirty="0">
              <a:solidFill>
                <a:srgbClr val="007481"/>
              </a:solidFill>
            </a:endParaRPr>
          </a:p>
          <a:p>
            <a:pPr>
              <a:buClr>
                <a:srgbClr val="C1CD23"/>
              </a:buClr>
              <a:buFont typeface="Wingdings" panose="05000000000000000000" pitchFamily="2" charset="2"/>
              <a:buChar char="q"/>
            </a:pPr>
            <a:r>
              <a:rPr lang="en-US" sz="3600" dirty="0">
                <a:solidFill>
                  <a:srgbClr val="000000"/>
                </a:solidFill>
              </a:rPr>
              <a:t> About 1/3 of HPV infections in mid-adult women are due to new infections rather than reactivation of latent infections</a:t>
            </a:r>
          </a:p>
          <a:p>
            <a:pPr marL="0" indent="0">
              <a:buClr>
                <a:srgbClr val="C1CD23"/>
              </a:buClr>
              <a:buNone/>
            </a:pPr>
            <a:endParaRPr lang="en-US" sz="3600" dirty="0">
              <a:solidFill>
                <a:srgbClr val="000000"/>
              </a:solidFill>
            </a:endParaRPr>
          </a:p>
          <a:p>
            <a:pPr>
              <a:buClr>
                <a:srgbClr val="C1CD23"/>
              </a:buClr>
              <a:buFont typeface="Wingdings" panose="05000000000000000000" pitchFamily="2" charset="2"/>
              <a:buChar char="q"/>
            </a:pPr>
            <a:r>
              <a:rPr lang="en-US" sz="3600" dirty="0">
                <a:solidFill>
                  <a:srgbClr val="000000"/>
                </a:solidFill>
              </a:rPr>
              <a:t> For women with new partners, most newly detected HPV was caused by a new infection, so…</a:t>
            </a:r>
          </a:p>
          <a:p>
            <a:pPr marL="457200" lvl="1" indent="0">
              <a:buClr>
                <a:srgbClr val="C1CD23"/>
              </a:buClr>
              <a:buNone/>
            </a:pPr>
            <a:r>
              <a:rPr lang="en-US" sz="3200" dirty="0">
                <a:solidFill>
                  <a:srgbClr val="000000"/>
                </a:solidFill>
              </a:rPr>
              <a:t>For individual decision making, the biggest risk factor is a new sexual partner</a:t>
            </a:r>
          </a:p>
          <a:p>
            <a:pPr marL="0" indent="0">
              <a:buClr>
                <a:srgbClr val="C1CD23"/>
              </a:buClr>
              <a:buNone/>
            </a:pPr>
            <a:endParaRPr lang="en-US" sz="3600" dirty="0">
              <a:solidFill>
                <a:srgbClr val="000000"/>
              </a:solidFill>
            </a:endParaRPr>
          </a:p>
          <a:p>
            <a:pPr marL="0" indent="0">
              <a:buClr>
                <a:srgbClr val="C1CD23"/>
              </a:buClr>
              <a:buNone/>
            </a:pPr>
            <a:endParaRPr lang="en-US" sz="3600" dirty="0">
              <a:solidFill>
                <a:srgbClr val="000000"/>
              </a:solidFill>
            </a:endParaRPr>
          </a:p>
          <a:p>
            <a:pPr marL="0" indent="0">
              <a:buClr>
                <a:srgbClr val="C1CD23"/>
              </a:buClr>
              <a:buNone/>
            </a:pPr>
            <a:endParaRPr lang="en-US" sz="3600" b="1" dirty="0"/>
          </a:p>
        </p:txBody>
      </p:sp>
      <p:pic>
        <p:nvPicPr>
          <p:cNvPr id="4" name="Picture 3">
            <a:extLst>
              <a:ext uri="{FF2B5EF4-FFF2-40B4-BE49-F238E27FC236}">
                <a16:creationId xmlns:a16="http://schemas.microsoft.com/office/drawing/2014/main" id="{22A976EB-4AF6-4792-9019-0F846D8F0EED}"/>
              </a:ext>
            </a:extLst>
          </p:cNvPr>
          <p:cNvPicPr>
            <a:picLocks noChangeAspect="1"/>
          </p:cNvPicPr>
          <p:nvPr/>
        </p:nvPicPr>
        <p:blipFill>
          <a:blip r:embed="rId3"/>
          <a:stretch>
            <a:fillRect/>
          </a:stretch>
        </p:blipFill>
        <p:spPr>
          <a:xfrm>
            <a:off x="10337180" y="6098354"/>
            <a:ext cx="1854820" cy="759645"/>
          </a:xfrm>
          <a:prstGeom prst="rect">
            <a:avLst/>
          </a:prstGeom>
        </p:spPr>
      </p:pic>
    </p:spTree>
    <p:extLst>
      <p:ext uri="{BB962C8B-B14F-4D97-AF65-F5344CB8AC3E}">
        <p14:creationId xmlns:p14="http://schemas.microsoft.com/office/powerpoint/2010/main" val="624401658"/>
      </p:ext>
    </p:extLst>
  </p:cSld>
  <p:clrMapOvr>
    <a:masterClrMapping/>
  </p:clrMapOvr>
</p:sld>
</file>

<file path=ppt/theme/theme1.xml><?xml version="1.0" encoding="utf-8"?>
<a:theme xmlns:a="http://schemas.openxmlformats.org/drawingml/2006/main" name="HPV VACs TITLE PA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HPV VACs TITLE PAGE">
  <a:themeElements>
    <a:clrScheme name="HPV VACs">
      <a:dk1>
        <a:sysClr val="windowText" lastClr="000000"/>
      </a:dk1>
      <a:lt1>
        <a:sysClr val="window" lastClr="FFFFFF"/>
      </a:lt1>
      <a:dk2>
        <a:srgbClr val="44546A"/>
      </a:dk2>
      <a:lt2>
        <a:srgbClr val="E7E6E6"/>
      </a:lt2>
      <a:accent1>
        <a:srgbClr val="003B4C"/>
      </a:accent1>
      <a:accent2>
        <a:srgbClr val="007481"/>
      </a:accent2>
      <a:accent3>
        <a:srgbClr val="00A5B5"/>
      </a:accent3>
      <a:accent4>
        <a:srgbClr val="73DAD9"/>
      </a:accent4>
      <a:accent5>
        <a:srgbClr val="C1CD23"/>
      </a:accent5>
      <a:accent6>
        <a:srgbClr val="E1E97F"/>
      </a:accent6>
      <a:hlink>
        <a:srgbClr val="003B4C"/>
      </a:hlink>
      <a:folHlink>
        <a:srgbClr val="C1CD2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HPV VACs TITLE PA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3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6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8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7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HPV RT Colors">
      <a:dk1>
        <a:srgbClr val="000000"/>
      </a:dk1>
      <a:lt1>
        <a:sysClr val="window" lastClr="FFFFFF"/>
      </a:lt1>
      <a:dk2>
        <a:srgbClr val="007481"/>
      </a:dk2>
      <a:lt2>
        <a:srgbClr val="EEECE1"/>
      </a:lt2>
      <a:accent1>
        <a:srgbClr val="007481"/>
      </a:accent1>
      <a:accent2>
        <a:srgbClr val="C1CD23"/>
      </a:accent2>
      <a:accent3>
        <a:srgbClr val="9BBB59"/>
      </a:accent3>
      <a:accent4>
        <a:srgbClr val="8064A2"/>
      </a:accent4>
      <a:accent5>
        <a:srgbClr val="4BACC6"/>
      </a:accent5>
      <a:accent6>
        <a:srgbClr val="6565FF"/>
      </a:accent6>
      <a:hlink>
        <a:srgbClr val="007481"/>
      </a:hlink>
      <a:folHlink>
        <a:srgbClr val="C1CD2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22FE4473C7A7E44A3B5D2C9ED864013" ma:contentTypeVersion="2" ma:contentTypeDescription="Create a new document." ma:contentTypeScope="" ma:versionID="d945ea61c8699da7333d524360ee623e">
  <xsd:schema xmlns:xsd="http://www.w3.org/2001/XMLSchema" xmlns:xs="http://www.w3.org/2001/XMLSchema" xmlns:p="http://schemas.microsoft.com/office/2006/metadata/properties" xmlns:ns2="3e536b8f-f225-4235-9594-b286dd07f7c3" targetNamespace="http://schemas.microsoft.com/office/2006/metadata/properties" ma:root="true" ma:fieldsID="f6e319ac8b4d01c06281c25d8036f8a8" ns2:_="">
    <xsd:import namespace="3e536b8f-f225-4235-9594-b286dd07f7c3"/>
    <xsd:element name="properties">
      <xsd:complexType>
        <xsd:sequence>
          <xsd:element name="documentManagement">
            <xsd:complexType>
              <xsd:all>
                <xsd:element ref="ns2:mjve" minOccurs="0"/>
                <xsd:element ref="ns2:Description0"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e536b8f-f225-4235-9594-b286dd07f7c3" elementFormDefault="qualified">
    <xsd:import namespace="http://schemas.microsoft.com/office/2006/documentManagement/types"/>
    <xsd:import namespace="http://schemas.microsoft.com/office/infopath/2007/PartnerControls"/>
    <xsd:element name="mjve" ma:index="8" nillable="true" ma:displayName="Status" ma:internalName="mjve">
      <xsd:simpleType>
        <xsd:restriction base="dms:Text"/>
      </xsd:simpleType>
    </xsd:element>
    <xsd:element name="Description0" ma:index="9" nillable="true" ma:displayName="Description" ma:internalName="Description0">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Description0 xmlns="3e536b8f-f225-4235-9594-b286dd07f7c3" xsi:nil="true"/>
    <mjve xmlns="3e536b8f-f225-4235-9594-b286dd07f7c3" xsi:nil="true"/>
  </documentManagement>
</p:properties>
</file>

<file path=customXml/itemProps1.xml><?xml version="1.0" encoding="utf-8"?>
<ds:datastoreItem xmlns:ds="http://schemas.openxmlformats.org/officeDocument/2006/customXml" ds:itemID="{5B9C6D2C-92F0-4BD5-8F68-01399E69C2C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e536b8f-f225-4235-9594-b286dd07f7c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65185B5-292D-4C43-A0B9-7109B0C7FB09}">
  <ds:schemaRefs>
    <ds:schemaRef ds:uri="http://schemas.microsoft.com/sharepoint/v3/contenttype/forms"/>
  </ds:schemaRefs>
</ds:datastoreItem>
</file>

<file path=customXml/itemProps3.xml><?xml version="1.0" encoding="utf-8"?>
<ds:datastoreItem xmlns:ds="http://schemas.openxmlformats.org/officeDocument/2006/customXml" ds:itemID="{9B439D15-7A47-482F-A852-5F570DBC163F}">
  <ds:schemaRefs>
    <ds:schemaRef ds:uri="http://purl.org/dc/elements/1.1/"/>
    <ds:schemaRef ds:uri="http://schemas.microsoft.com/office/2006/metadata/properties"/>
    <ds:schemaRef ds:uri="http://schemas.microsoft.com/office/2006/documentManagement/types"/>
    <ds:schemaRef ds:uri="http://purl.org/dc/dcmitype/"/>
    <ds:schemaRef ds:uri="http://www.w3.org/XML/1998/namespace"/>
    <ds:schemaRef ds:uri="http://schemas.microsoft.com/office/infopath/2007/PartnerControls"/>
    <ds:schemaRef ds:uri="http://schemas.openxmlformats.org/package/2006/metadata/core-properties"/>
    <ds:schemaRef ds:uri="3e536b8f-f225-4235-9594-b286dd07f7c3"/>
    <ds:schemaRef ds:uri="http://purl.org/dc/terms/"/>
  </ds:schemaRefs>
</ds:datastoreItem>
</file>

<file path=docProps/app.xml><?xml version="1.0" encoding="utf-8"?>
<Properties xmlns="http://schemas.openxmlformats.org/officeDocument/2006/extended-properties" xmlns:vt="http://schemas.openxmlformats.org/officeDocument/2006/docPropsVTypes">
  <TotalTime>31772</TotalTime>
  <Words>1323</Words>
  <Application>Microsoft Office PowerPoint</Application>
  <PresentationFormat>Widescreen</PresentationFormat>
  <Paragraphs>170</Paragraphs>
  <Slides>24</Slides>
  <Notes>18</Notes>
  <HiddenSlides>0</HiddenSlides>
  <MMClips>0</MMClips>
  <ScaleCrop>false</ScaleCrop>
  <HeadingPairs>
    <vt:vector size="6" baseType="variant">
      <vt:variant>
        <vt:lpstr>Fonts Used</vt:lpstr>
      </vt:variant>
      <vt:variant>
        <vt:i4>10</vt:i4>
      </vt:variant>
      <vt:variant>
        <vt:lpstr>Theme</vt:lpstr>
      </vt:variant>
      <vt:variant>
        <vt:i4>10</vt:i4>
      </vt:variant>
      <vt:variant>
        <vt:lpstr>Slide Titles</vt:lpstr>
      </vt:variant>
      <vt:variant>
        <vt:i4>24</vt:i4>
      </vt:variant>
    </vt:vector>
  </HeadingPairs>
  <TitlesOfParts>
    <vt:vector size="44" baseType="lpstr">
      <vt:lpstr>MS Mincho</vt:lpstr>
      <vt:lpstr>ＭＳ Ｐゴシック</vt:lpstr>
      <vt:lpstr>Arial</vt:lpstr>
      <vt:lpstr>Calibri</vt:lpstr>
      <vt:lpstr>Calibri Light</vt:lpstr>
      <vt:lpstr>FrutigerBold</vt:lpstr>
      <vt:lpstr>FrutigerLight</vt:lpstr>
      <vt:lpstr>Roboto Light</vt:lpstr>
      <vt:lpstr>Times New Roman</vt:lpstr>
      <vt:lpstr>Wingdings</vt:lpstr>
      <vt:lpstr>HPV VACs TITLE PAGE</vt:lpstr>
      <vt:lpstr>1_HPV VACs TITLE PAGE</vt:lpstr>
      <vt:lpstr>2_HPV VACs TITLE PAGE</vt:lpstr>
      <vt:lpstr>31_Custom Design</vt:lpstr>
      <vt:lpstr>26_Custom Design</vt:lpstr>
      <vt:lpstr>28_Custom Design</vt:lpstr>
      <vt:lpstr>1_Office Theme</vt:lpstr>
      <vt:lpstr>27_Custom Design</vt:lpstr>
      <vt:lpstr>Office Theme</vt:lpstr>
      <vt:lpstr>2_Office Theme</vt:lpstr>
      <vt:lpstr>Approved Expansion of HPV Vaccination to Age 45: What Does It Mean?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People want to know…</vt:lpstr>
      <vt:lpstr>HPV vaccination is safe for all ages</vt:lpstr>
      <vt:lpstr>Does it work? </vt:lpstr>
      <vt:lpstr>HPV vaccination works REALLY WELL for kids…. .... But less well after age 18</vt:lpstr>
      <vt:lpstr>Not much cervical pre-cancer was prevented by vaccination in 27-45 year old women</vt:lpstr>
      <vt:lpstr>Who is most likely to benefit?</vt:lpstr>
      <vt:lpstr>Should you vaccinate the whole family?</vt:lpstr>
      <vt:lpstr>PowerPoint Presentation</vt:lpstr>
      <vt:lpstr>In summary</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Marcie Fisher-Borne</dc:creator>
  <cp:lastModifiedBy>Jennifer Sienko</cp:lastModifiedBy>
  <cp:revision>402</cp:revision>
  <cp:lastPrinted>2017-05-17T19:01:45Z</cp:lastPrinted>
  <dcterms:created xsi:type="dcterms:W3CDTF">2017-02-22T16:17:54Z</dcterms:created>
  <dcterms:modified xsi:type="dcterms:W3CDTF">2018-11-01T14:58:55Z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0x010100022FE4473C7A7E44A3B5D2C9ED864013</vt:lpwstr>
  </property>
</Properties>
</file>